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97" r:id="rId8"/>
    <p:sldId id="263" r:id="rId9"/>
    <p:sldId id="264" r:id="rId10"/>
    <p:sldId id="265" r:id="rId11"/>
    <p:sldId id="266" r:id="rId12"/>
    <p:sldId id="262"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5" r:id="rId28"/>
    <p:sldId id="286" r:id="rId29"/>
    <p:sldId id="281" r:id="rId30"/>
    <p:sldId id="282" r:id="rId31"/>
    <p:sldId id="291" r:id="rId32"/>
    <p:sldId id="283" r:id="rId33"/>
    <p:sldId id="284" r:id="rId34"/>
    <p:sldId id="292" r:id="rId35"/>
    <p:sldId id="293" r:id="rId36"/>
    <p:sldId id="294" r:id="rId37"/>
    <p:sldId id="295" r:id="rId38"/>
    <p:sldId id="296" r:id="rId39"/>
  </p:sldIdLst>
  <p:sldSz cx="18288000" cy="10287000"/>
  <p:notesSz cx="6858000" cy="9144000"/>
  <p:embeddedFontLst>
    <p:embeddedFont>
      <p:font typeface="Canva Sans" panose="020B0604020202020204" charset="0"/>
      <p:regular r:id="rId40"/>
    </p:embeddedFont>
    <p:embeddedFont>
      <p:font typeface="Canva Sans Bold" panose="020B0604020202020204" charset="0"/>
      <p:regular r:id="rId41"/>
    </p:embeddedFont>
    <p:embeddedFont>
      <p:font typeface="DM Sans" pitchFamily="2" charset="0"/>
      <p:regular r:id="rId42"/>
    </p:embeddedFont>
    <p:embeddedFont>
      <p:font typeface="DM Sans Bold"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8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39.svg"/></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12.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9" Type="http://schemas.openxmlformats.org/officeDocument/2006/relationships/image" Target="../media/image50.jpeg"/><Relationship Id="rId21" Type="http://schemas.openxmlformats.org/officeDocument/2006/relationships/image" Target="../media/image22.png"/><Relationship Id="rId34" Type="http://schemas.openxmlformats.org/officeDocument/2006/relationships/image" Target="../media/image45.svg"/><Relationship Id="rId42" Type="http://schemas.openxmlformats.org/officeDocument/2006/relationships/image" Target="../media/image53.svg"/><Relationship Id="rId7" Type="http://schemas.openxmlformats.org/officeDocument/2006/relationships/image" Target="../media/image8.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40.png"/><Relationship Id="rId41"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32" Type="http://schemas.openxmlformats.org/officeDocument/2006/relationships/image" Target="../media/image43.svg"/><Relationship Id="rId37" Type="http://schemas.openxmlformats.org/officeDocument/2006/relationships/image" Target="../media/image48.png"/><Relationship Id="rId40" Type="http://schemas.openxmlformats.org/officeDocument/2006/relationships/image" Target="../media/image51.jpe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36" Type="http://schemas.openxmlformats.org/officeDocument/2006/relationships/image" Target="../media/image47.svg"/><Relationship Id="rId10" Type="http://schemas.openxmlformats.org/officeDocument/2006/relationships/image" Target="../media/image11.svg"/><Relationship Id="rId19" Type="http://schemas.openxmlformats.org/officeDocument/2006/relationships/image" Target="../media/image20.png"/><Relationship Id="rId31" Type="http://schemas.openxmlformats.org/officeDocument/2006/relationships/image" Target="../media/image42.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41.svg"/><Relationship Id="rId35" Type="http://schemas.openxmlformats.org/officeDocument/2006/relationships/image" Target="../media/image46.png"/><Relationship Id="rId43" Type="http://schemas.openxmlformats.org/officeDocument/2006/relationships/image" Target="../media/image54.jpeg"/><Relationship Id="rId8" Type="http://schemas.openxmlformats.org/officeDocument/2006/relationships/image" Target="../media/image9.svg"/><Relationship Id="rId3" Type="http://schemas.openxmlformats.org/officeDocument/2006/relationships/image" Target="../media/image2.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44.png"/><Relationship Id="rId38" Type="http://schemas.openxmlformats.org/officeDocument/2006/relationships/image" Target="../media/image49.svg"/></Relationships>
</file>

<file path=ppt/slides/_rels/slide1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27.svg"/></Relationships>
</file>

<file path=ppt/slides/_rels/slide1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4.png"/><Relationship Id="rId5" Type="http://schemas.openxmlformats.org/officeDocument/2006/relationships/image" Target="../media/image10.png"/><Relationship Id="rId15" Type="http://schemas.openxmlformats.org/officeDocument/2006/relationships/image" Target="../media/image58.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 Id="rId14" Type="http://schemas.openxmlformats.org/officeDocument/2006/relationships/image" Target="../media/image29.svg"/></Relationships>
</file>

<file path=ppt/slides/_rels/slide16.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19" Type="http://schemas.openxmlformats.org/officeDocument/2006/relationships/image" Target="../media/image59.pn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_rels/slide1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61.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62.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20.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63.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64.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65.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66.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67.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70.svg"/></Relationships>
</file>

<file path=ppt/slides/_rels/slide2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3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4.png"/><Relationship Id="rId5" Type="http://schemas.openxmlformats.org/officeDocument/2006/relationships/image" Target="../media/image10.png"/><Relationship Id="rId15" Type="http://schemas.openxmlformats.org/officeDocument/2006/relationships/image" Target="../media/image75.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 Id="rId14" Type="http://schemas.openxmlformats.org/officeDocument/2006/relationships/image" Target="../media/image29.svg"/></Relationships>
</file>

<file path=ppt/slides/_rels/slide3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3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3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4.png"/><Relationship Id="rId5" Type="http://schemas.openxmlformats.org/officeDocument/2006/relationships/image" Target="../media/image10.png"/><Relationship Id="rId15" Type="http://schemas.openxmlformats.org/officeDocument/2006/relationships/image" Target="../media/image78.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 Id="rId14" Type="http://schemas.openxmlformats.org/officeDocument/2006/relationships/image" Target="../media/image29.svg"/></Relationships>
</file>

<file path=ppt/slides/_rels/slide3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27.svg"/></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0.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39.svg"/></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n-US"/>
          </a:p>
        </p:txBody>
      </p:sp>
      <p:sp>
        <p:nvSpPr>
          <p:cNvPr id="17" name="Freeform 17"/>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12670035" y="603356"/>
            <a:ext cx="5461827" cy="4540144"/>
          </a:xfrm>
          <a:custGeom>
            <a:avLst/>
            <a:gdLst/>
            <a:ahLst/>
            <a:cxnLst/>
            <a:rect l="l" t="t" r="r" b="b"/>
            <a:pathLst>
              <a:path w="5461827" h="4540144">
                <a:moveTo>
                  <a:pt x="0" y="0"/>
                </a:moveTo>
                <a:lnTo>
                  <a:pt x="5461827" y="0"/>
                </a:lnTo>
                <a:lnTo>
                  <a:pt x="5461827" y="4540144"/>
                </a:lnTo>
                <a:lnTo>
                  <a:pt x="0" y="4540144"/>
                </a:lnTo>
                <a:lnTo>
                  <a:pt x="0" y="0"/>
                </a:lnTo>
                <a:close/>
              </a:path>
            </a:pathLst>
          </a:custGeom>
          <a:blipFill>
            <a:blip r:embed="rId31"/>
            <a:stretch>
              <a:fillRect/>
            </a:stretch>
          </a:blipFill>
        </p:spPr>
        <p:txBody>
          <a:bodyPr/>
          <a:lstStyle/>
          <a:p>
            <a:endParaRPr lang="en-US"/>
          </a:p>
        </p:txBody>
      </p:sp>
      <p:sp>
        <p:nvSpPr>
          <p:cNvPr id="19" name="TextBox 19"/>
          <p:cNvSpPr txBox="1"/>
          <p:nvPr/>
        </p:nvSpPr>
        <p:spPr>
          <a:xfrm>
            <a:off x="3688802" y="3908055"/>
            <a:ext cx="10910396" cy="1657947"/>
          </a:xfrm>
          <a:prstGeom prst="rect">
            <a:avLst/>
          </a:prstGeom>
        </p:spPr>
        <p:txBody>
          <a:bodyPr lIns="0" tIns="0" rIns="0" bIns="0" rtlCol="0" anchor="t">
            <a:spAutoFit/>
          </a:bodyPr>
          <a:lstStyle/>
          <a:p>
            <a:pPr algn="ctr">
              <a:lnSpc>
                <a:spcPts val="12218"/>
              </a:lnSpc>
            </a:pPr>
            <a:r>
              <a:rPr lang="en-US" sz="12998" b="1">
                <a:solidFill>
                  <a:srgbClr val="000000"/>
                </a:solidFill>
                <a:latin typeface="DM Sans Bold"/>
                <a:ea typeface="DM Sans Bold"/>
                <a:cs typeface="DM Sans Bold"/>
                <a:sym typeface="DM Sans Bold"/>
              </a:rPr>
              <a:t>SightPay</a:t>
            </a:r>
          </a:p>
        </p:txBody>
      </p:sp>
      <p:sp>
        <p:nvSpPr>
          <p:cNvPr id="20" name="TextBox 20"/>
          <p:cNvSpPr txBox="1"/>
          <p:nvPr/>
        </p:nvSpPr>
        <p:spPr>
          <a:xfrm>
            <a:off x="4914102" y="6624033"/>
            <a:ext cx="8459795" cy="578026"/>
          </a:xfrm>
          <a:prstGeom prst="rect">
            <a:avLst/>
          </a:prstGeom>
        </p:spPr>
        <p:txBody>
          <a:bodyPr lIns="0" tIns="0" rIns="0" bIns="0" rtlCol="0" anchor="t">
            <a:spAutoFit/>
          </a:bodyPr>
          <a:lstStyle/>
          <a:p>
            <a:pPr algn="ctr">
              <a:lnSpc>
                <a:spcPts val="4381"/>
              </a:lnSpc>
            </a:pPr>
            <a:r>
              <a:rPr lang="en-US" sz="4381" b="1" spc="-87">
                <a:solidFill>
                  <a:srgbClr val="000000"/>
                </a:solidFill>
                <a:latin typeface="DM Sans Bold"/>
                <a:ea typeface="DM Sans Bold"/>
                <a:cs typeface="DM Sans Bold"/>
                <a:sym typeface="DM Sans Bold"/>
              </a:rPr>
              <a:t>DEPI  Final Project </a:t>
            </a:r>
          </a:p>
        </p:txBody>
      </p:sp>
      <p:sp>
        <p:nvSpPr>
          <p:cNvPr id="21" name="TextBox 21"/>
          <p:cNvSpPr txBox="1"/>
          <p:nvPr/>
        </p:nvSpPr>
        <p:spPr>
          <a:xfrm>
            <a:off x="3047333" y="7781009"/>
            <a:ext cx="13106860" cy="578026"/>
          </a:xfrm>
          <a:prstGeom prst="rect">
            <a:avLst/>
          </a:prstGeom>
        </p:spPr>
        <p:txBody>
          <a:bodyPr lIns="0" tIns="0" rIns="0" bIns="0" rtlCol="0" anchor="t">
            <a:spAutoFit/>
          </a:bodyPr>
          <a:lstStyle/>
          <a:p>
            <a:pPr algn="ctr">
              <a:lnSpc>
                <a:spcPts val="4381"/>
              </a:lnSpc>
            </a:pPr>
            <a:r>
              <a:rPr lang="en-US" sz="4381" b="1" spc="-87">
                <a:solidFill>
                  <a:srgbClr val="000000"/>
                </a:solidFill>
                <a:latin typeface="DM Sans Bold"/>
                <a:ea typeface="DM Sans Bold"/>
                <a:cs typeface="DM Sans Bold"/>
                <a:sym typeface="DM Sans Bold"/>
              </a:rPr>
              <a:t>Supervised By: Eng.Mahmoud Talaat Mahmoud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491754" y="9735354"/>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0301410" y="9784716"/>
            <a:ext cx="4076270" cy="2863579"/>
          </a:xfrm>
          <a:custGeom>
            <a:avLst/>
            <a:gdLst/>
            <a:ahLst/>
            <a:cxnLst/>
            <a:rect l="l" t="t" r="r" b="b"/>
            <a:pathLst>
              <a:path w="4076270" h="2863579">
                <a:moveTo>
                  <a:pt x="0" y="0"/>
                </a:moveTo>
                <a:lnTo>
                  <a:pt x="4076269" y="0"/>
                </a:lnTo>
                <a:lnTo>
                  <a:pt x="4076269" y="2863580"/>
                </a:lnTo>
                <a:lnTo>
                  <a:pt x="0" y="2863580"/>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8333842" y="-315919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1775818" y="9735354"/>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Freeform 16"/>
          <p:cNvSpPr/>
          <p:nvPr/>
        </p:nvSpPr>
        <p:spPr>
          <a:xfrm>
            <a:off x="1280812" y="4629853"/>
            <a:ext cx="4221827" cy="3807320"/>
          </a:xfrm>
          <a:custGeom>
            <a:avLst/>
            <a:gdLst/>
            <a:ahLst/>
            <a:cxnLst/>
            <a:rect l="l" t="t" r="r" b="b"/>
            <a:pathLst>
              <a:path w="4221827" h="3807320">
                <a:moveTo>
                  <a:pt x="0" y="0"/>
                </a:moveTo>
                <a:lnTo>
                  <a:pt x="4221827" y="0"/>
                </a:lnTo>
                <a:lnTo>
                  <a:pt x="4221827" y="3807320"/>
                </a:lnTo>
                <a:lnTo>
                  <a:pt x="0" y="380732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17" name="TextBox 17"/>
          <p:cNvSpPr txBox="1"/>
          <p:nvPr/>
        </p:nvSpPr>
        <p:spPr>
          <a:xfrm>
            <a:off x="5157569" y="1520597"/>
            <a:ext cx="7528645" cy="1811020"/>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Speech Recognition And Voice Assistance</a:t>
            </a:r>
          </a:p>
        </p:txBody>
      </p:sp>
      <p:sp>
        <p:nvSpPr>
          <p:cNvPr id="18" name="TextBox 18"/>
          <p:cNvSpPr txBox="1"/>
          <p:nvPr/>
        </p:nvSpPr>
        <p:spPr>
          <a:xfrm>
            <a:off x="1608705" y="5990370"/>
            <a:ext cx="3746104" cy="1029135"/>
          </a:xfrm>
          <a:prstGeom prst="rect">
            <a:avLst/>
          </a:prstGeom>
        </p:spPr>
        <p:txBody>
          <a:bodyPr lIns="0" tIns="0" rIns="0" bIns="0" rtlCol="0" anchor="t">
            <a:spAutoFit/>
          </a:bodyPr>
          <a:lstStyle/>
          <a:p>
            <a:pPr algn="ctr">
              <a:lnSpc>
                <a:spcPts val="4154"/>
              </a:lnSpc>
            </a:pPr>
            <a:r>
              <a:rPr lang="en-US" sz="2967">
                <a:solidFill>
                  <a:srgbClr val="000000"/>
                </a:solidFill>
                <a:latin typeface="Canva Sans"/>
                <a:ea typeface="Canva Sans"/>
                <a:cs typeface="Canva Sans"/>
                <a:sym typeface="Canva Sans"/>
              </a:rPr>
              <a:t>Natural Voice Commands</a:t>
            </a:r>
          </a:p>
        </p:txBody>
      </p:sp>
      <p:sp>
        <p:nvSpPr>
          <p:cNvPr id="19" name="Freeform 19"/>
          <p:cNvSpPr/>
          <p:nvPr/>
        </p:nvSpPr>
        <p:spPr>
          <a:xfrm>
            <a:off x="6810978" y="4732816"/>
            <a:ext cx="4221827" cy="3807320"/>
          </a:xfrm>
          <a:custGeom>
            <a:avLst/>
            <a:gdLst/>
            <a:ahLst/>
            <a:cxnLst/>
            <a:rect l="l" t="t" r="r" b="b"/>
            <a:pathLst>
              <a:path w="4221827" h="3807320">
                <a:moveTo>
                  <a:pt x="0" y="0"/>
                </a:moveTo>
                <a:lnTo>
                  <a:pt x="4221827" y="0"/>
                </a:lnTo>
                <a:lnTo>
                  <a:pt x="4221827" y="3807320"/>
                </a:lnTo>
                <a:lnTo>
                  <a:pt x="0" y="380732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20" name="TextBox 20"/>
          <p:cNvSpPr txBox="1"/>
          <p:nvPr/>
        </p:nvSpPr>
        <p:spPr>
          <a:xfrm>
            <a:off x="7048840" y="6093334"/>
            <a:ext cx="3746104" cy="1029135"/>
          </a:xfrm>
          <a:prstGeom prst="rect">
            <a:avLst/>
          </a:prstGeom>
        </p:spPr>
        <p:txBody>
          <a:bodyPr lIns="0" tIns="0" rIns="0" bIns="0" rtlCol="0" anchor="t">
            <a:spAutoFit/>
          </a:bodyPr>
          <a:lstStyle/>
          <a:p>
            <a:pPr algn="ctr">
              <a:lnSpc>
                <a:spcPts val="4154"/>
              </a:lnSpc>
            </a:pPr>
            <a:r>
              <a:rPr lang="en-US" sz="2967">
                <a:solidFill>
                  <a:srgbClr val="000000"/>
                </a:solidFill>
                <a:latin typeface="Canva Sans"/>
                <a:ea typeface="Canva Sans"/>
                <a:cs typeface="Canva Sans"/>
                <a:sym typeface="Canva Sans"/>
              </a:rPr>
              <a:t>Speech </a:t>
            </a:r>
          </a:p>
          <a:p>
            <a:pPr algn="ctr">
              <a:lnSpc>
                <a:spcPts val="4154"/>
              </a:lnSpc>
            </a:pPr>
            <a:r>
              <a:rPr lang="en-US" sz="2967">
                <a:solidFill>
                  <a:srgbClr val="000000"/>
                </a:solidFill>
                <a:latin typeface="Canva Sans"/>
                <a:ea typeface="Canva Sans"/>
                <a:cs typeface="Canva Sans"/>
                <a:sym typeface="Canva Sans"/>
              </a:rPr>
              <a:t>Feedback</a:t>
            </a:r>
          </a:p>
        </p:txBody>
      </p:sp>
      <p:sp>
        <p:nvSpPr>
          <p:cNvPr id="21" name="Freeform 21"/>
          <p:cNvSpPr/>
          <p:nvPr/>
        </p:nvSpPr>
        <p:spPr>
          <a:xfrm>
            <a:off x="12339544" y="4807572"/>
            <a:ext cx="4221827" cy="3807320"/>
          </a:xfrm>
          <a:custGeom>
            <a:avLst/>
            <a:gdLst/>
            <a:ahLst/>
            <a:cxnLst/>
            <a:rect l="l" t="t" r="r" b="b"/>
            <a:pathLst>
              <a:path w="4221827" h="3807320">
                <a:moveTo>
                  <a:pt x="0" y="0"/>
                </a:moveTo>
                <a:lnTo>
                  <a:pt x="4221827" y="0"/>
                </a:lnTo>
                <a:lnTo>
                  <a:pt x="4221827" y="3807321"/>
                </a:lnTo>
                <a:lnTo>
                  <a:pt x="0" y="3807321"/>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22" name="TextBox 22"/>
          <p:cNvSpPr txBox="1"/>
          <p:nvPr/>
        </p:nvSpPr>
        <p:spPr>
          <a:xfrm>
            <a:off x="12730241" y="6168090"/>
            <a:ext cx="3746104" cy="1029135"/>
          </a:xfrm>
          <a:prstGeom prst="rect">
            <a:avLst/>
          </a:prstGeom>
        </p:spPr>
        <p:txBody>
          <a:bodyPr lIns="0" tIns="0" rIns="0" bIns="0" rtlCol="0" anchor="t">
            <a:spAutoFit/>
          </a:bodyPr>
          <a:lstStyle/>
          <a:p>
            <a:pPr algn="ctr">
              <a:lnSpc>
                <a:spcPts val="4154"/>
              </a:lnSpc>
            </a:pPr>
            <a:r>
              <a:rPr lang="en-US" sz="2967">
                <a:solidFill>
                  <a:srgbClr val="000000"/>
                </a:solidFill>
                <a:latin typeface="Canva Sans"/>
                <a:ea typeface="Canva Sans"/>
                <a:cs typeface="Canva Sans"/>
                <a:sym typeface="Canva Sans"/>
              </a:rPr>
              <a:t>Seamless</a:t>
            </a:r>
          </a:p>
          <a:p>
            <a:pPr algn="ctr">
              <a:lnSpc>
                <a:spcPts val="4154"/>
              </a:lnSpc>
            </a:pPr>
            <a:r>
              <a:rPr lang="en-US" sz="2967">
                <a:solidFill>
                  <a:srgbClr val="000000"/>
                </a:solidFill>
                <a:latin typeface="Canva Sans"/>
                <a:ea typeface="Canva Sans"/>
                <a:cs typeface="Canva Sans"/>
                <a:sym typeface="Canva Sans"/>
              </a:rPr>
              <a:t> Workflow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118338" y="9535951"/>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TextBox 16"/>
          <p:cNvSpPr txBox="1"/>
          <p:nvPr/>
        </p:nvSpPr>
        <p:spPr>
          <a:xfrm>
            <a:off x="2415361" y="2275780"/>
            <a:ext cx="13457277"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Speech Recognition And Voice Assistance</a:t>
            </a:r>
          </a:p>
        </p:txBody>
      </p:sp>
      <p:sp>
        <p:nvSpPr>
          <p:cNvPr id="17" name="TextBox 17"/>
          <p:cNvSpPr txBox="1"/>
          <p:nvPr/>
        </p:nvSpPr>
        <p:spPr>
          <a:xfrm>
            <a:off x="1503735" y="3714220"/>
            <a:ext cx="15012627" cy="4180651"/>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00000"/>
                </a:solidFill>
                <a:latin typeface="Canva Sans"/>
                <a:ea typeface="Canva Sans"/>
                <a:cs typeface="Canva Sans"/>
                <a:sym typeface="Canva Sans"/>
              </a:rPr>
              <a:t>Natural Voice Commands: Users can issue commands like capturing invoices, requesting total amounts, listing items, and checking balances.</a:t>
            </a:r>
          </a:p>
          <a:p>
            <a:pPr marL="734059" lvl="1" indent="-367030" algn="ctr">
              <a:lnSpc>
                <a:spcPts val="4759"/>
              </a:lnSpc>
              <a:buFont typeface="Arial"/>
              <a:buChar char="•"/>
            </a:pPr>
            <a:r>
              <a:rPr lang="en-US" sz="3399">
                <a:solidFill>
                  <a:srgbClr val="000000"/>
                </a:solidFill>
                <a:latin typeface="Canva Sans"/>
                <a:ea typeface="Canva Sans"/>
                <a:cs typeface="Canva Sans"/>
                <a:sym typeface="Canva Sans"/>
              </a:rPr>
              <a:t>Speech Feedback: The system reads out invoice details, totals, and transaction statuses to provide verbal feedback.</a:t>
            </a:r>
          </a:p>
          <a:p>
            <a:pPr marL="734059" lvl="1" indent="-367030" algn="ctr">
              <a:lnSpc>
                <a:spcPts val="4759"/>
              </a:lnSpc>
              <a:buFont typeface="Arial"/>
              <a:buChar char="•"/>
            </a:pPr>
            <a:r>
              <a:rPr lang="en-US" sz="3399">
                <a:solidFill>
                  <a:srgbClr val="000000"/>
                </a:solidFill>
                <a:latin typeface="Canva Sans"/>
                <a:ea typeface="Canva Sans"/>
                <a:cs typeface="Canva Sans"/>
                <a:sym typeface="Canva Sans"/>
              </a:rPr>
              <a:t>Seamless Workflow: Allows users to extract totals, verify payments, and check funds—all through voice interaction.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118338" y="9535951"/>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Freeform 16"/>
          <p:cNvSpPr/>
          <p:nvPr/>
        </p:nvSpPr>
        <p:spPr>
          <a:xfrm>
            <a:off x="982296" y="4678443"/>
            <a:ext cx="3611664" cy="2249791"/>
          </a:xfrm>
          <a:custGeom>
            <a:avLst/>
            <a:gdLst/>
            <a:ahLst/>
            <a:cxnLst/>
            <a:rect l="l" t="t" r="r" b="b"/>
            <a:pathLst>
              <a:path w="3611664" h="2249791">
                <a:moveTo>
                  <a:pt x="0" y="0"/>
                </a:moveTo>
                <a:lnTo>
                  <a:pt x="3611664" y="0"/>
                </a:lnTo>
                <a:lnTo>
                  <a:pt x="3611664" y="2249791"/>
                </a:lnTo>
                <a:lnTo>
                  <a:pt x="0" y="2249791"/>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17" name="Freeform 17"/>
          <p:cNvSpPr/>
          <p:nvPr/>
        </p:nvSpPr>
        <p:spPr>
          <a:xfrm>
            <a:off x="1589098" y="4968339"/>
            <a:ext cx="2347637" cy="1010030"/>
          </a:xfrm>
          <a:custGeom>
            <a:avLst/>
            <a:gdLst/>
            <a:ahLst/>
            <a:cxnLst/>
            <a:rect l="l" t="t" r="r" b="b"/>
            <a:pathLst>
              <a:path w="2347637" h="1010030">
                <a:moveTo>
                  <a:pt x="0" y="0"/>
                </a:moveTo>
                <a:lnTo>
                  <a:pt x="2347637" y="0"/>
                </a:lnTo>
                <a:lnTo>
                  <a:pt x="2347637" y="1010030"/>
                </a:lnTo>
                <a:lnTo>
                  <a:pt x="0" y="1010030"/>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18" name="Freeform 18"/>
          <p:cNvSpPr/>
          <p:nvPr/>
        </p:nvSpPr>
        <p:spPr>
          <a:xfrm>
            <a:off x="6382626" y="3041965"/>
            <a:ext cx="5522748" cy="5522748"/>
          </a:xfrm>
          <a:custGeom>
            <a:avLst/>
            <a:gdLst/>
            <a:ahLst/>
            <a:cxnLst/>
            <a:rect l="l" t="t" r="r" b="b"/>
            <a:pathLst>
              <a:path w="5522748" h="5522748">
                <a:moveTo>
                  <a:pt x="0" y="0"/>
                </a:moveTo>
                <a:lnTo>
                  <a:pt x="5522748" y="0"/>
                </a:lnTo>
                <a:lnTo>
                  <a:pt x="5522748" y="5522748"/>
                </a:lnTo>
                <a:lnTo>
                  <a:pt x="0" y="5522748"/>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txBody>
          <a:bodyPr/>
          <a:lstStyle/>
          <a:p>
            <a:endParaRPr lang="en-US"/>
          </a:p>
        </p:txBody>
      </p:sp>
      <p:sp>
        <p:nvSpPr>
          <p:cNvPr id="19" name="Freeform 19"/>
          <p:cNvSpPr/>
          <p:nvPr/>
        </p:nvSpPr>
        <p:spPr>
          <a:xfrm>
            <a:off x="6990515" y="6851850"/>
            <a:ext cx="962251" cy="964004"/>
          </a:xfrm>
          <a:custGeom>
            <a:avLst/>
            <a:gdLst/>
            <a:ahLst/>
            <a:cxnLst/>
            <a:rect l="l" t="t" r="r" b="b"/>
            <a:pathLst>
              <a:path w="962251" h="964004">
                <a:moveTo>
                  <a:pt x="0" y="0"/>
                </a:moveTo>
                <a:lnTo>
                  <a:pt x="962252" y="0"/>
                </a:lnTo>
                <a:lnTo>
                  <a:pt x="962252" y="964004"/>
                </a:lnTo>
                <a:lnTo>
                  <a:pt x="0" y="964004"/>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txBody>
          <a:bodyPr/>
          <a:lstStyle/>
          <a:p>
            <a:endParaRPr lang="en-US"/>
          </a:p>
        </p:txBody>
      </p:sp>
      <p:sp>
        <p:nvSpPr>
          <p:cNvPr id="20" name="Freeform 20"/>
          <p:cNvSpPr/>
          <p:nvPr/>
        </p:nvSpPr>
        <p:spPr>
          <a:xfrm>
            <a:off x="6865880" y="4353959"/>
            <a:ext cx="1086887" cy="709441"/>
          </a:xfrm>
          <a:custGeom>
            <a:avLst/>
            <a:gdLst/>
            <a:ahLst/>
            <a:cxnLst/>
            <a:rect l="l" t="t" r="r" b="b"/>
            <a:pathLst>
              <a:path w="1086887" h="709441">
                <a:moveTo>
                  <a:pt x="0" y="0"/>
                </a:moveTo>
                <a:lnTo>
                  <a:pt x="1086887" y="0"/>
                </a:lnTo>
                <a:lnTo>
                  <a:pt x="1086887" y="709441"/>
                </a:lnTo>
                <a:lnTo>
                  <a:pt x="0" y="709441"/>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txBody>
          <a:bodyPr/>
          <a:lstStyle/>
          <a:p>
            <a:endParaRPr lang="en-US"/>
          </a:p>
        </p:txBody>
      </p:sp>
      <p:sp>
        <p:nvSpPr>
          <p:cNvPr id="21" name="AutoShape 21"/>
          <p:cNvSpPr/>
          <p:nvPr/>
        </p:nvSpPr>
        <p:spPr>
          <a:xfrm flipV="1">
            <a:off x="7952767" y="4708680"/>
            <a:ext cx="717614" cy="0"/>
          </a:xfrm>
          <a:prstGeom prst="line">
            <a:avLst/>
          </a:prstGeom>
          <a:ln w="38100" cap="flat">
            <a:solidFill>
              <a:srgbClr val="000000"/>
            </a:solidFill>
            <a:prstDash val="solid"/>
            <a:headEnd type="none" w="sm" len="sm"/>
            <a:tailEnd type="none" w="sm" len="sm"/>
          </a:ln>
        </p:spPr>
        <p:txBody>
          <a:bodyPr/>
          <a:lstStyle/>
          <a:p>
            <a:endParaRPr lang="en-US"/>
          </a:p>
        </p:txBody>
      </p:sp>
      <p:sp>
        <p:nvSpPr>
          <p:cNvPr id="22" name="Freeform 22"/>
          <p:cNvSpPr/>
          <p:nvPr/>
        </p:nvSpPr>
        <p:spPr>
          <a:xfrm>
            <a:off x="8670381" y="6266369"/>
            <a:ext cx="2547588" cy="2134966"/>
          </a:xfrm>
          <a:custGeom>
            <a:avLst/>
            <a:gdLst/>
            <a:ahLst/>
            <a:cxnLst/>
            <a:rect l="l" t="t" r="r" b="b"/>
            <a:pathLst>
              <a:path w="2547588" h="2134966">
                <a:moveTo>
                  <a:pt x="0" y="0"/>
                </a:moveTo>
                <a:lnTo>
                  <a:pt x="2547588" y="0"/>
                </a:lnTo>
                <a:lnTo>
                  <a:pt x="2547588" y="2134966"/>
                </a:lnTo>
                <a:lnTo>
                  <a:pt x="0" y="2134966"/>
                </a:lnTo>
                <a:lnTo>
                  <a:pt x="0" y="0"/>
                </a:lnTo>
                <a:close/>
              </a:path>
            </a:pathLst>
          </a:custGeom>
          <a:blipFill>
            <a:blip r:embed="rId39"/>
            <a:stretch>
              <a:fillRect l="-11107" t="-86813" r="-115927" b="-84100"/>
            </a:stretch>
          </a:blipFill>
        </p:spPr>
        <p:txBody>
          <a:bodyPr/>
          <a:lstStyle/>
          <a:p>
            <a:endParaRPr lang="en-US"/>
          </a:p>
        </p:txBody>
      </p:sp>
      <p:sp>
        <p:nvSpPr>
          <p:cNvPr id="23" name="Freeform 23"/>
          <p:cNvSpPr/>
          <p:nvPr/>
        </p:nvSpPr>
        <p:spPr>
          <a:xfrm>
            <a:off x="8884817" y="6985876"/>
            <a:ext cx="2007913" cy="1124431"/>
          </a:xfrm>
          <a:custGeom>
            <a:avLst/>
            <a:gdLst/>
            <a:ahLst/>
            <a:cxnLst/>
            <a:rect l="l" t="t" r="r" b="b"/>
            <a:pathLst>
              <a:path w="2007913" h="1124431">
                <a:moveTo>
                  <a:pt x="0" y="0"/>
                </a:moveTo>
                <a:lnTo>
                  <a:pt x="2007913" y="0"/>
                </a:lnTo>
                <a:lnTo>
                  <a:pt x="2007913" y="1124431"/>
                </a:lnTo>
                <a:lnTo>
                  <a:pt x="0" y="1124431"/>
                </a:lnTo>
                <a:lnTo>
                  <a:pt x="0" y="0"/>
                </a:lnTo>
                <a:close/>
              </a:path>
            </a:pathLst>
          </a:custGeom>
          <a:blipFill>
            <a:blip r:embed="rId40"/>
            <a:stretch>
              <a:fillRect/>
            </a:stretch>
          </a:blipFill>
        </p:spPr>
        <p:txBody>
          <a:bodyPr/>
          <a:lstStyle/>
          <a:p>
            <a:endParaRPr lang="en-US"/>
          </a:p>
        </p:txBody>
      </p:sp>
      <p:sp>
        <p:nvSpPr>
          <p:cNvPr id="24" name="AutoShape 24"/>
          <p:cNvSpPr/>
          <p:nvPr/>
        </p:nvSpPr>
        <p:spPr>
          <a:xfrm flipV="1">
            <a:off x="7952767" y="7333852"/>
            <a:ext cx="717614" cy="0"/>
          </a:xfrm>
          <a:prstGeom prst="line">
            <a:avLst/>
          </a:prstGeom>
          <a:ln w="38100" cap="flat">
            <a:solidFill>
              <a:srgbClr val="000000"/>
            </a:solidFill>
            <a:prstDash val="solid"/>
            <a:headEnd type="none" w="sm" len="sm"/>
            <a:tailEnd type="none" w="sm" len="sm"/>
          </a:ln>
        </p:spPr>
        <p:txBody>
          <a:bodyPr/>
          <a:lstStyle/>
          <a:p>
            <a:endParaRPr lang="en-US"/>
          </a:p>
        </p:txBody>
      </p:sp>
      <p:sp>
        <p:nvSpPr>
          <p:cNvPr id="25" name="Freeform 25"/>
          <p:cNvSpPr/>
          <p:nvPr/>
        </p:nvSpPr>
        <p:spPr>
          <a:xfrm>
            <a:off x="8670381" y="3425554"/>
            <a:ext cx="2547588" cy="2566252"/>
          </a:xfrm>
          <a:custGeom>
            <a:avLst/>
            <a:gdLst/>
            <a:ahLst/>
            <a:cxnLst/>
            <a:rect l="l" t="t" r="r" b="b"/>
            <a:pathLst>
              <a:path w="2547588" h="2566252">
                <a:moveTo>
                  <a:pt x="0" y="0"/>
                </a:moveTo>
                <a:lnTo>
                  <a:pt x="2547588" y="0"/>
                </a:lnTo>
                <a:lnTo>
                  <a:pt x="2547588" y="2566252"/>
                </a:lnTo>
                <a:lnTo>
                  <a:pt x="0" y="2566252"/>
                </a:lnTo>
                <a:lnTo>
                  <a:pt x="0" y="0"/>
                </a:lnTo>
                <a:close/>
              </a:path>
            </a:pathLst>
          </a:custGeom>
          <a:blipFill>
            <a:blip r:embed="rId41">
              <a:extLst>
                <a:ext uri="{96DAC541-7B7A-43D3-8B79-37D633B846F1}">
                  <asvg:svgBlip xmlns:asvg="http://schemas.microsoft.com/office/drawing/2016/SVG/main" r:embed="rId42"/>
                </a:ext>
              </a:extLst>
            </a:blip>
            <a:stretch>
              <a:fillRect/>
            </a:stretch>
          </a:blipFill>
        </p:spPr>
        <p:txBody>
          <a:bodyPr/>
          <a:lstStyle/>
          <a:p>
            <a:endParaRPr lang="en-US"/>
          </a:p>
        </p:txBody>
      </p:sp>
      <p:sp>
        <p:nvSpPr>
          <p:cNvPr id="26" name="Freeform 26"/>
          <p:cNvSpPr/>
          <p:nvPr/>
        </p:nvSpPr>
        <p:spPr>
          <a:xfrm>
            <a:off x="8884817" y="4388460"/>
            <a:ext cx="2079171" cy="1121405"/>
          </a:xfrm>
          <a:custGeom>
            <a:avLst/>
            <a:gdLst/>
            <a:ahLst/>
            <a:cxnLst/>
            <a:rect l="l" t="t" r="r" b="b"/>
            <a:pathLst>
              <a:path w="2079171" h="1121405">
                <a:moveTo>
                  <a:pt x="0" y="0"/>
                </a:moveTo>
                <a:lnTo>
                  <a:pt x="2079171" y="0"/>
                </a:lnTo>
                <a:lnTo>
                  <a:pt x="2079171" y="1121405"/>
                </a:lnTo>
                <a:lnTo>
                  <a:pt x="0" y="1121405"/>
                </a:lnTo>
                <a:lnTo>
                  <a:pt x="0" y="0"/>
                </a:lnTo>
                <a:close/>
              </a:path>
            </a:pathLst>
          </a:custGeom>
          <a:blipFill>
            <a:blip r:embed="rId43"/>
            <a:stretch>
              <a:fillRect t="-11802" b="-11802"/>
            </a:stretch>
          </a:blipFill>
        </p:spPr>
        <p:txBody>
          <a:bodyPr/>
          <a:lstStyle/>
          <a:p>
            <a:endParaRPr lang="en-US"/>
          </a:p>
        </p:txBody>
      </p:sp>
      <p:sp>
        <p:nvSpPr>
          <p:cNvPr id="27" name="TextBox 27"/>
          <p:cNvSpPr txBox="1"/>
          <p:nvPr/>
        </p:nvSpPr>
        <p:spPr>
          <a:xfrm>
            <a:off x="1569255" y="5780852"/>
            <a:ext cx="2387322" cy="887095"/>
          </a:xfrm>
          <a:prstGeom prst="rect">
            <a:avLst/>
          </a:prstGeom>
        </p:spPr>
        <p:txBody>
          <a:bodyPr lIns="0" tIns="0" rIns="0" bIns="0" rtlCol="0" anchor="t">
            <a:spAutoFit/>
          </a:bodyPr>
          <a:lstStyle/>
          <a:p>
            <a:pPr marL="0" lvl="0" indent="0" algn="ctr">
              <a:lnSpc>
                <a:spcPts val="7279"/>
              </a:lnSpc>
              <a:spcBef>
                <a:spcPct val="0"/>
              </a:spcBef>
            </a:pPr>
            <a:r>
              <a:rPr lang="en-US" sz="5199" b="1">
                <a:solidFill>
                  <a:srgbClr val="000000"/>
                </a:solidFill>
                <a:latin typeface="Canva Sans Bold"/>
                <a:ea typeface="Canva Sans Bold"/>
                <a:cs typeface="Canva Sans Bold"/>
                <a:sym typeface="Canva Sans Bold"/>
              </a:rPr>
              <a:t>Speech</a:t>
            </a:r>
          </a:p>
        </p:txBody>
      </p:sp>
      <p:sp>
        <p:nvSpPr>
          <p:cNvPr id="28" name="TextBox 28"/>
          <p:cNvSpPr txBox="1"/>
          <p:nvPr/>
        </p:nvSpPr>
        <p:spPr>
          <a:xfrm>
            <a:off x="4590186" y="5963231"/>
            <a:ext cx="1687675" cy="303139"/>
          </a:xfrm>
          <a:prstGeom prst="rect">
            <a:avLst/>
          </a:prstGeom>
        </p:spPr>
        <p:txBody>
          <a:bodyPr lIns="0" tIns="0" rIns="0" bIns="0" rtlCol="0" anchor="t">
            <a:spAutoFit/>
          </a:bodyPr>
          <a:lstStyle/>
          <a:p>
            <a:pPr algn="ctr">
              <a:lnSpc>
                <a:spcPts val="2524"/>
              </a:lnSpc>
            </a:pPr>
            <a:r>
              <a:rPr lang="en-US" sz="1803" b="1">
                <a:solidFill>
                  <a:srgbClr val="000000"/>
                </a:solidFill>
                <a:latin typeface="Canva Sans Bold"/>
                <a:ea typeface="Canva Sans Bold"/>
                <a:cs typeface="Canva Sans Bold"/>
                <a:sym typeface="Canva Sans Bold"/>
              </a:rPr>
              <a:t>Speech-to-text</a:t>
            </a:r>
          </a:p>
        </p:txBody>
      </p:sp>
      <p:sp>
        <p:nvSpPr>
          <p:cNvPr id="29" name="TextBox 29"/>
          <p:cNvSpPr txBox="1"/>
          <p:nvPr/>
        </p:nvSpPr>
        <p:spPr>
          <a:xfrm>
            <a:off x="8783953" y="6473321"/>
            <a:ext cx="2389681" cy="346954"/>
          </a:xfrm>
          <a:prstGeom prst="rect">
            <a:avLst/>
          </a:prstGeom>
        </p:spPr>
        <p:txBody>
          <a:bodyPr wrap="square" lIns="0" tIns="0" rIns="0" bIns="0" rtlCol="0" anchor="t">
            <a:spAutoFit/>
          </a:bodyPr>
          <a:lstStyle/>
          <a:p>
            <a:pPr algn="ctr">
              <a:lnSpc>
                <a:spcPts val="2878"/>
              </a:lnSpc>
            </a:pPr>
            <a:r>
              <a:rPr lang="en-US" sz="2055" b="1" dirty="0">
                <a:solidFill>
                  <a:srgbClr val="000000"/>
                </a:solidFill>
                <a:latin typeface="Canva Sans Bold"/>
                <a:ea typeface="Canva Sans Bold"/>
                <a:cs typeface="Canva Sans Bold"/>
                <a:sym typeface="Canva Sans Bold"/>
              </a:rPr>
              <a:t>INVOICE READER</a:t>
            </a:r>
          </a:p>
        </p:txBody>
      </p:sp>
      <p:sp>
        <p:nvSpPr>
          <p:cNvPr id="30" name="TextBox 30"/>
          <p:cNvSpPr txBox="1"/>
          <p:nvPr/>
        </p:nvSpPr>
        <p:spPr>
          <a:xfrm>
            <a:off x="8884817" y="3848665"/>
            <a:ext cx="2171193" cy="254420"/>
          </a:xfrm>
          <a:prstGeom prst="rect">
            <a:avLst/>
          </a:prstGeom>
        </p:spPr>
        <p:txBody>
          <a:bodyPr lIns="0" tIns="0" rIns="0" bIns="0" rtlCol="0" anchor="t">
            <a:spAutoFit/>
          </a:bodyPr>
          <a:lstStyle/>
          <a:p>
            <a:pPr algn="ctr">
              <a:lnSpc>
                <a:spcPts val="2076"/>
              </a:lnSpc>
            </a:pPr>
            <a:r>
              <a:rPr lang="en-US" sz="1483" b="1">
                <a:solidFill>
                  <a:srgbClr val="000000"/>
                </a:solidFill>
                <a:latin typeface="Canva Sans Bold"/>
                <a:ea typeface="Canva Sans Bold"/>
                <a:cs typeface="Canva Sans Bold"/>
                <a:sym typeface="Canva Sans Bold"/>
              </a:rPr>
              <a:t>CURRENCY DETECTION</a:t>
            </a:r>
          </a:p>
        </p:txBody>
      </p:sp>
      <p:sp>
        <p:nvSpPr>
          <p:cNvPr id="31" name="AutoShape 31"/>
          <p:cNvSpPr/>
          <p:nvPr/>
        </p:nvSpPr>
        <p:spPr>
          <a:xfrm>
            <a:off x="4593960" y="5803339"/>
            <a:ext cx="1788666" cy="0"/>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2" name="Freeform 32"/>
          <p:cNvSpPr/>
          <p:nvPr/>
        </p:nvSpPr>
        <p:spPr>
          <a:xfrm>
            <a:off x="13720475" y="4678443"/>
            <a:ext cx="3611664" cy="2249791"/>
          </a:xfrm>
          <a:custGeom>
            <a:avLst/>
            <a:gdLst/>
            <a:ahLst/>
            <a:cxnLst/>
            <a:rect l="l" t="t" r="r" b="b"/>
            <a:pathLst>
              <a:path w="3611664" h="2249791">
                <a:moveTo>
                  <a:pt x="0" y="0"/>
                </a:moveTo>
                <a:lnTo>
                  <a:pt x="3611664" y="0"/>
                </a:lnTo>
                <a:lnTo>
                  <a:pt x="3611664" y="2249791"/>
                </a:lnTo>
                <a:lnTo>
                  <a:pt x="0" y="2249791"/>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33" name="Freeform 33"/>
          <p:cNvSpPr/>
          <p:nvPr/>
        </p:nvSpPr>
        <p:spPr>
          <a:xfrm>
            <a:off x="14254890" y="4981776"/>
            <a:ext cx="2347637" cy="1010030"/>
          </a:xfrm>
          <a:custGeom>
            <a:avLst/>
            <a:gdLst/>
            <a:ahLst/>
            <a:cxnLst/>
            <a:rect l="l" t="t" r="r" b="b"/>
            <a:pathLst>
              <a:path w="2347637" h="1010030">
                <a:moveTo>
                  <a:pt x="0" y="0"/>
                </a:moveTo>
                <a:lnTo>
                  <a:pt x="2347637" y="0"/>
                </a:lnTo>
                <a:lnTo>
                  <a:pt x="2347637" y="1010030"/>
                </a:lnTo>
                <a:lnTo>
                  <a:pt x="0" y="1010030"/>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4" name="TextBox 34"/>
          <p:cNvSpPr txBox="1"/>
          <p:nvPr/>
        </p:nvSpPr>
        <p:spPr>
          <a:xfrm>
            <a:off x="14215205" y="5742633"/>
            <a:ext cx="2387322" cy="887095"/>
          </a:xfrm>
          <a:prstGeom prst="rect">
            <a:avLst/>
          </a:prstGeom>
        </p:spPr>
        <p:txBody>
          <a:bodyPr lIns="0" tIns="0" rIns="0" bIns="0" rtlCol="0" anchor="t">
            <a:spAutoFit/>
          </a:bodyPr>
          <a:lstStyle/>
          <a:p>
            <a:pPr marL="0" lvl="0" indent="0" algn="ctr">
              <a:lnSpc>
                <a:spcPts val="7279"/>
              </a:lnSpc>
              <a:spcBef>
                <a:spcPct val="0"/>
              </a:spcBef>
            </a:pPr>
            <a:r>
              <a:rPr lang="en-US" sz="5199" b="1">
                <a:solidFill>
                  <a:srgbClr val="000000"/>
                </a:solidFill>
                <a:latin typeface="Canva Sans Bold"/>
                <a:ea typeface="Canva Sans Bold"/>
                <a:cs typeface="Canva Sans Bold"/>
                <a:sym typeface="Canva Sans Bold"/>
              </a:rPr>
              <a:t>Speech</a:t>
            </a:r>
          </a:p>
        </p:txBody>
      </p:sp>
      <p:sp>
        <p:nvSpPr>
          <p:cNvPr id="35" name="TextBox 35"/>
          <p:cNvSpPr txBox="1"/>
          <p:nvPr/>
        </p:nvSpPr>
        <p:spPr>
          <a:xfrm>
            <a:off x="12013331" y="5940269"/>
            <a:ext cx="1545219" cy="293537"/>
          </a:xfrm>
          <a:prstGeom prst="rect">
            <a:avLst/>
          </a:prstGeom>
        </p:spPr>
        <p:txBody>
          <a:bodyPr lIns="0" tIns="0" rIns="0" bIns="0" rtlCol="0" anchor="t">
            <a:spAutoFit/>
          </a:bodyPr>
          <a:lstStyle/>
          <a:p>
            <a:pPr algn="ctr">
              <a:lnSpc>
                <a:spcPts val="2348"/>
              </a:lnSpc>
            </a:pPr>
            <a:r>
              <a:rPr lang="en-US" sz="1677" b="1">
                <a:solidFill>
                  <a:srgbClr val="000000"/>
                </a:solidFill>
                <a:latin typeface="Canva Sans Bold"/>
                <a:ea typeface="Canva Sans Bold"/>
                <a:cs typeface="Canva Sans Bold"/>
                <a:sym typeface="Canva Sans Bold"/>
              </a:rPr>
              <a:t>text-to-speech</a:t>
            </a:r>
          </a:p>
        </p:txBody>
      </p:sp>
      <p:sp>
        <p:nvSpPr>
          <p:cNvPr id="36" name="AutoShape 36"/>
          <p:cNvSpPr/>
          <p:nvPr/>
        </p:nvSpPr>
        <p:spPr>
          <a:xfrm flipV="1">
            <a:off x="11905374" y="5803339"/>
            <a:ext cx="1815102" cy="0"/>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7" name="TextBox 37"/>
          <p:cNvSpPr txBox="1"/>
          <p:nvPr/>
        </p:nvSpPr>
        <p:spPr>
          <a:xfrm>
            <a:off x="6970388" y="1233725"/>
            <a:ext cx="5237347" cy="1284364"/>
          </a:xfrm>
          <a:prstGeom prst="rect">
            <a:avLst/>
          </a:prstGeom>
        </p:spPr>
        <p:txBody>
          <a:bodyPr wrap="square" lIns="0" tIns="0" rIns="0" bIns="0" rtlCol="0" anchor="t">
            <a:spAutoFit/>
          </a:bodyPr>
          <a:lstStyle/>
          <a:p>
            <a:pPr algn="ctr">
              <a:lnSpc>
                <a:spcPts val="10538"/>
              </a:lnSpc>
            </a:pPr>
            <a:r>
              <a:rPr lang="en-US" sz="7527" b="1" dirty="0">
                <a:solidFill>
                  <a:srgbClr val="000000"/>
                </a:solidFill>
                <a:latin typeface="Canva Sans Bold"/>
                <a:ea typeface="Canva Sans Bold"/>
                <a:cs typeface="Canva Sans Bold"/>
                <a:sym typeface="Canva Sans Bold"/>
              </a:rPr>
              <a:t>PIPELINE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AutoShape 3"/>
          <p:cNvSpPr/>
          <p:nvPr/>
        </p:nvSpPr>
        <p:spPr>
          <a:xfrm>
            <a:off x="-886757" y="6321566"/>
            <a:ext cx="20061513" cy="0"/>
          </a:xfrm>
          <a:prstGeom prst="line">
            <a:avLst/>
          </a:prstGeom>
          <a:ln w="28575" cap="flat">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1893783" y="6122025"/>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txBody>
            <a:bodyPr/>
            <a:lstStyle/>
            <a:p>
              <a:endParaRPr lang="en-US"/>
            </a:p>
          </p:txBody>
        </p:sp>
        <p:sp>
          <p:nvSpPr>
            <p:cNvPr id="6" name="TextBox 6"/>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sp>
        <p:nvSpPr>
          <p:cNvPr id="7" name="TextBox 7"/>
          <p:cNvSpPr txBox="1"/>
          <p:nvPr/>
        </p:nvSpPr>
        <p:spPr>
          <a:xfrm>
            <a:off x="4732501" y="1615947"/>
            <a:ext cx="9957960" cy="1177290"/>
          </a:xfrm>
          <a:prstGeom prst="rect">
            <a:avLst/>
          </a:prstGeom>
        </p:spPr>
        <p:txBody>
          <a:bodyPr lIns="0" tIns="0" rIns="0" bIns="0" rtlCol="0" anchor="t">
            <a:spAutoFit/>
          </a:bodyPr>
          <a:lstStyle/>
          <a:p>
            <a:pPr marL="0" lvl="1" indent="0" algn="ctr">
              <a:lnSpc>
                <a:spcPts val="8730"/>
              </a:lnSpc>
              <a:spcBef>
                <a:spcPct val="0"/>
              </a:spcBef>
            </a:pPr>
            <a:r>
              <a:rPr lang="en-US" sz="9000" b="1">
                <a:solidFill>
                  <a:srgbClr val="000000"/>
                </a:solidFill>
                <a:latin typeface="DM Sans Bold"/>
                <a:ea typeface="DM Sans Bold"/>
                <a:cs typeface="DM Sans Bold"/>
                <a:sym typeface="DM Sans Bold"/>
              </a:rPr>
              <a:t>METHODOLOGY</a:t>
            </a:r>
          </a:p>
        </p:txBody>
      </p:sp>
      <p:sp>
        <p:nvSpPr>
          <p:cNvPr id="8" name="TextBox 8"/>
          <p:cNvSpPr txBox="1"/>
          <p:nvPr/>
        </p:nvSpPr>
        <p:spPr>
          <a:xfrm>
            <a:off x="1893783" y="6940631"/>
            <a:ext cx="2197323" cy="679451"/>
          </a:xfrm>
          <a:prstGeom prst="rect">
            <a:avLst/>
          </a:prstGeom>
        </p:spPr>
        <p:txBody>
          <a:bodyPr lIns="0" tIns="0" rIns="0" bIns="0" rtlCol="0" anchor="t">
            <a:spAutoFit/>
          </a:bodyPr>
          <a:lstStyle/>
          <a:p>
            <a:pPr algn="l">
              <a:lnSpc>
                <a:spcPts val="5150"/>
              </a:lnSpc>
            </a:pPr>
            <a:r>
              <a:rPr lang="en-US" sz="5000" b="1">
                <a:solidFill>
                  <a:srgbClr val="000000"/>
                </a:solidFill>
                <a:latin typeface="DM Sans Bold"/>
                <a:ea typeface="DM Sans Bold"/>
                <a:cs typeface="DM Sans Bold"/>
                <a:sym typeface="DM Sans Bold"/>
              </a:rPr>
              <a:t>01</a:t>
            </a:r>
          </a:p>
        </p:txBody>
      </p:sp>
      <p:sp>
        <p:nvSpPr>
          <p:cNvPr id="9" name="Freeform 9"/>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1" name="Freeform 11"/>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12" name="Freeform 12"/>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13" name="Freeform 13"/>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14" name="Freeform 14"/>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5" name="Freeform 15"/>
          <p:cNvSpPr/>
          <p:nvPr/>
        </p:nvSpPr>
        <p:spPr>
          <a:xfrm>
            <a:off x="3443852" y="8813603"/>
            <a:ext cx="2587020" cy="2386526"/>
          </a:xfrm>
          <a:custGeom>
            <a:avLst/>
            <a:gdLst/>
            <a:ahLst/>
            <a:cxnLst/>
            <a:rect l="l" t="t" r="r" b="b"/>
            <a:pathLst>
              <a:path w="2587020" h="2386526">
                <a:moveTo>
                  <a:pt x="0" y="0"/>
                </a:moveTo>
                <a:lnTo>
                  <a:pt x="2587020" y="0"/>
                </a:lnTo>
                <a:lnTo>
                  <a:pt x="2587020" y="2386525"/>
                </a:lnTo>
                <a:lnTo>
                  <a:pt x="0" y="238652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6" name="Freeform 16"/>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grpSp>
        <p:nvGrpSpPr>
          <p:cNvPr id="17" name="Group 17"/>
          <p:cNvGrpSpPr/>
          <p:nvPr/>
        </p:nvGrpSpPr>
        <p:grpSpPr>
          <a:xfrm>
            <a:off x="865083" y="7803152"/>
            <a:ext cx="3226023" cy="1191544"/>
            <a:chOff x="0" y="0"/>
            <a:chExt cx="1820059" cy="672246"/>
          </a:xfrm>
        </p:grpSpPr>
        <p:sp>
          <p:nvSpPr>
            <p:cNvPr id="18" name="Freeform 18"/>
            <p:cNvSpPr/>
            <p:nvPr/>
          </p:nvSpPr>
          <p:spPr>
            <a:xfrm>
              <a:off x="0" y="0"/>
              <a:ext cx="1820059" cy="672246"/>
            </a:xfrm>
            <a:custGeom>
              <a:avLst/>
              <a:gdLst/>
              <a:ahLst/>
              <a:cxnLst/>
              <a:rect l="l" t="t" r="r" b="b"/>
              <a:pathLst>
                <a:path w="1820059" h="672246">
                  <a:moveTo>
                    <a:pt x="35998" y="0"/>
                  </a:moveTo>
                  <a:lnTo>
                    <a:pt x="1784061" y="0"/>
                  </a:lnTo>
                  <a:cubicBezTo>
                    <a:pt x="1803942" y="0"/>
                    <a:pt x="1820059" y="16117"/>
                    <a:pt x="1820059" y="35998"/>
                  </a:cubicBezTo>
                  <a:lnTo>
                    <a:pt x="1820059" y="636248"/>
                  </a:lnTo>
                  <a:cubicBezTo>
                    <a:pt x="1820059" y="656129"/>
                    <a:pt x="1803942" y="672246"/>
                    <a:pt x="1784061" y="672246"/>
                  </a:cubicBezTo>
                  <a:lnTo>
                    <a:pt x="35998" y="672246"/>
                  </a:lnTo>
                  <a:cubicBezTo>
                    <a:pt x="16117" y="672246"/>
                    <a:pt x="0" y="656129"/>
                    <a:pt x="0" y="636248"/>
                  </a:cubicBezTo>
                  <a:lnTo>
                    <a:pt x="0" y="35998"/>
                  </a:lnTo>
                  <a:cubicBezTo>
                    <a:pt x="0" y="16117"/>
                    <a:pt x="16117" y="0"/>
                    <a:pt x="35998" y="0"/>
                  </a:cubicBezTo>
                  <a:close/>
                </a:path>
              </a:pathLst>
            </a:custGeom>
            <a:solidFill>
              <a:srgbClr val="8AB7E2"/>
            </a:solidFill>
            <a:ln w="9525" cap="sq">
              <a:solidFill>
                <a:srgbClr val="000000"/>
              </a:solidFill>
              <a:prstDash val="solid"/>
              <a:miter/>
            </a:ln>
          </p:spPr>
          <p:txBody>
            <a:bodyPr/>
            <a:lstStyle/>
            <a:p>
              <a:endParaRPr lang="en-US"/>
            </a:p>
          </p:txBody>
        </p:sp>
        <p:sp>
          <p:nvSpPr>
            <p:cNvPr id="19" name="TextBox 19"/>
            <p:cNvSpPr txBox="1"/>
            <p:nvPr/>
          </p:nvSpPr>
          <p:spPr>
            <a:xfrm>
              <a:off x="0" y="-38100"/>
              <a:ext cx="1820059" cy="7103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0" name="TextBox 20"/>
          <p:cNvSpPr txBox="1"/>
          <p:nvPr/>
        </p:nvSpPr>
        <p:spPr>
          <a:xfrm>
            <a:off x="865083" y="8039182"/>
            <a:ext cx="3287733" cy="632683"/>
          </a:xfrm>
          <a:prstGeom prst="rect">
            <a:avLst/>
          </a:prstGeom>
        </p:spPr>
        <p:txBody>
          <a:bodyPr lIns="0" tIns="0" rIns="0" bIns="0" rtlCol="0" anchor="t">
            <a:spAutoFit/>
          </a:bodyPr>
          <a:lstStyle/>
          <a:p>
            <a:pPr marL="0" lvl="0" indent="0" algn="l">
              <a:lnSpc>
                <a:spcPts val="5226"/>
              </a:lnSpc>
            </a:pPr>
            <a:r>
              <a:rPr lang="en-US" sz="3507">
                <a:solidFill>
                  <a:srgbClr val="000000"/>
                </a:solidFill>
                <a:latin typeface="DM Sans"/>
                <a:ea typeface="DM Sans"/>
                <a:cs typeface="DM Sans"/>
                <a:sym typeface="DM Sans"/>
              </a:rPr>
              <a:t>Data Collection </a:t>
            </a:r>
          </a:p>
        </p:txBody>
      </p:sp>
      <p:grpSp>
        <p:nvGrpSpPr>
          <p:cNvPr id="21" name="Group 21"/>
          <p:cNvGrpSpPr/>
          <p:nvPr/>
        </p:nvGrpSpPr>
        <p:grpSpPr>
          <a:xfrm>
            <a:off x="4737362" y="6122025"/>
            <a:ext cx="502056" cy="50205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txBody>
            <a:bodyPr/>
            <a:lstStyle/>
            <a:p>
              <a:endParaRPr lang="en-US"/>
            </a:p>
          </p:txBody>
        </p:sp>
        <p:sp>
          <p:nvSpPr>
            <p:cNvPr id="23" name="TextBox 23"/>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sp>
        <p:nvSpPr>
          <p:cNvPr id="24" name="TextBox 24"/>
          <p:cNvSpPr txBox="1"/>
          <p:nvPr/>
        </p:nvSpPr>
        <p:spPr>
          <a:xfrm>
            <a:off x="4321971" y="5219700"/>
            <a:ext cx="2197323" cy="679423"/>
          </a:xfrm>
          <a:prstGeom prst="rect">
            <a:avLst/>
          </a:prstGeom>
        </p:spPr>
        <p:txBody>
          <a:bodyPr lIns="0" tIns="0" rIns="0" bIns="0" rtlCol="0" anchor="t">
            <a:spAutoFit/>
          </a:bodyPr>
          <a:lstStyle/>
          <a:p>
            <a:pPr algn="l">
              <a:lnSpc>
                <a:spcPts val="5150"/>
              </a:lnSpc>
            </a:pPr>
            <a:r>
              <a:rPr lang="en-US" sz="5000" b="1">
                <a:solidFill>
                  <a:srgbClr val="000000"/>
                </a:solidFill>
                <a:latin typeface="DM Sans Bold"/>
                <a:ea typeface="DM Sans Bold"/>
                <a:cs typeface="DM Sans Bold"/>
                <a:sym typeface="DM Sans Bold"/>
              </a:rPr>
              <a:t>02</a:t>
            </a:r>
          </a:p>
        </p:txBody>
      </p:sp>
      <p:grpSp>
        <p:nvGrpSpPr>
          <p:cNvPr id="25" name="Group 25"/>
          <p:cNvGrpSpPr/>
          <p:nvPr/>
        </p:nvGrpSpPr>
        <p:grpSpPr>
          <a:xfrm>
            <a:off x="3069007" y="3813860"/>
            <a:ext cx="3583490" cy="1191544"/>
            <a:chOff x="0" y="0"/>
            <a:chExt cx="2021734" cy="672246"/>
          </a:xfrm>
        </p:grpSpPr>
        <p:sp>
          <p:nvSpPr>
            <p:cNvPr id="26" name="Freeform 26"/>
            <p:cNvSpPr/>
            <p:nvPr/>
          </p:nvSpPr>
          <p:spPr>
            <a:xfrm>
              <a:off x="0" y="0"/>
              <a:ext cx="2021734" cy="672246"/>
            </a:xfrm>
            <a:custGeom>
              <a:avLst/>
              <a:gdLst/>
              <a:ahLst/>
              <a:cxnLst/>
              <a:rect l="l" t="t" r="r" b="b"/>
              <a:pathLst>
                <a:path w="2021734" h="672246">
                  <a:moveTo>
                    <a:pt x="32407" y="0"/>
                  </a:moveTo>
                  <a:lnTo>
                    <a:pt x="1989328" y="0"/>
                  </a:lnTo>
                  <a:cubicBezTo>
                    <a:pt x="1997922" y="0"/>
                    <a:pt x="2006165" y="3414"/>
                    <a:pt x="2012242" y="9492"/>
                  </a:cubicBezTo>
                  <a:cubicBezTo>
                    <a:pt x="2018320" y="15569"/>
                    <a:pt x="2021734" y="23812"/>
                    <a:pt x="2021734" y="32407"/>
                  </a:cubicBezTo>
                  <a:lnTo>
                    <a:pt x="2021734" y="639839"/>
                  </a:lnTo>
                  <a:cubicBezTo>
                    <a:pt x="2021734" y="648434"/>
                    <a:pt x="2018320" y="656677"/>
                    <a:pt x="2012242" y="662754"/>
                  </a:cubicBezTo>
                  <a:cubicBezTo>
                    <a:pt x="2006165" y="668832"/>
                    <a:pt x="1997922" y="672246"/>
                    <a:pt x="1989328" y="672246"/>
                  </a:cubicBezTo>
                  <a:lnTo>
                    <a:pt x="32407" y="672246"/>
                  </a:lnTo>
                  <a:cubicBezTo>
                    <a:pt x="23812" y="672246"/>
                    <a:pt x="15569" y="668832"/>
                    <a:pt x="9492" y="662754"/>
                  </a:cubicBezTo>
                  <a:cubicBezTo>
                    <a:pt x="3414" y="656677"/>
                    <a:pt x="0" y="648434"/>
                    <a:pt x="0" y="639839"/>
                  </a:cubicBezTo>
                  <a:lnTo>
                    <a:pt x="0" y="32407"/>
                  </a:lnTo>
                  <a:cubicBezTo>
                    <a:pt x="0" y="23812"/>
                    <a:pt x="3414" y="15569"/>
                    <a:pt x="9492" y="9492"/>
                  </a:cubicBezTo>
                  <a:cubicBezTo>
                    <a:pt x="15569" y="3414"/>
                    <a:pt x="23812" y="0"/>
                    <a:pt x="32407" y="0"/>
                  </a:cubicBezTo>
                  <a:close/>
                </a:path>
              </a:pathLst>
            </a:custGeom>
            <a:solidFill>
              <a:srgbClr val="8AB7E2"/>
            </a:solidFill>
            <a:ln w="9525" cap="sq">
              <a:solidFill>
                <a:srgbClr val="000000"/>
              </a:solidFill>
              <a:prstDash val="solid"/>
              <a:miter/>
            </a:ln>
          </p:spPr>
          <p:txBody>
            <a:bodyPr/>
            <a:lstStyle/>
            <a:p>
              <a:endParaRPr lang="en-US"/>
            </a:p>
          </p:txBody>
        </p:sp>
        <p:sp>
          <p:nvSpPr>
            <p:cNvPr id="27" name="TextBox 27"/>
            <p:cNvSpPr txBox="1"/>
            <p:nvPr/>
          </p:nvSpPr>
          <p:spPr>
            <a:xfrm>
              <a:off x="0" y="-38100"/>
              <a:ext cx="2021734" cy="7103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8" name="TextBox 28"/>
          <p:cNvSpPr txBox="1"/>
          <p:nvPr/>
        </p:nvSpPr>
        <p:spPr>
          <a:xfrm>
            <a:off x="3069007" y="3984101"/>
            <a:ext cx="4321971" cy="632683"/>
          </a:xfrm>
          <a:prstGeom prst="rect">
            <a:avLst/>
          </a:prstGeom>
        </p:spPr>
        <p:txBody>
          <a:bodyPr lIns="0" tIns="0" rIns="0" bIns="0" rtlCol="0" anchor="t">
            <a:spAutoFit/>
          </a:bodyPr>
          <a:lstStyle/>
          <a:p>
            <a:pPr marL="0" lvl="0" indent="0" algn="l">
              <a:lnSpc>
                <a:spcPts val="5226"/>
              </a:lnSpc>
            </a:pPr>
            <a:r>
              <a:rPr lang="en-US" sz="3507">
                <a:solidFill>
                  <a:srgbClr val="000000"/>
                </a:solidFill>
                <a:latin typeface="DM Sans"/>
                <a:ea typeface="DM Sans"/>
                <a:cs typeface="DM Sans"/>
                <a:sym typeface="DM Sans"/>
              </a:rPr>
              <a:t>Data Visualization </a:t>
            </a:r>
          </a:p>
        </p:txBody>
      </p:sp>
      <p:grpSp>
        <p:nvGrpSpPr>
          <p:cNvPr id="29" name="Group 29"/>
          <p:cNvGrpSpPr/>
          <p:nvPr/>
        </p:nvGrpSpPr>
        <p:grpSpPr>
          <a:xfrm>
            <a:off x="8578027" y="6122025"/>
            <a:ext cx="502056" cy="502056"/>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txBody>
            <a:bodyPr/>
            <a:lstStyle/>
            <a:p>
              <a:endParaRPr lang="en-US"/>
            </a:p>
          </p:txBody>
        </p:sp>
        <p:sp>
          <p:nvSpPr>
            <p:cNvPr id="31" name="TextBox 31"/>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sp>
        <p:nvSpPr>
          <p:cNvPr id="32" name="TextBox 32"/>
          <p:cNvSpPr txBox="1"/>
          <p:nvPr/>
        </p:nvSpPr>
        <p:spPr>
          <a:xfrm>
            <a:off x="8419677" y="6940631"/>
            <a:ext cx="2197323" cy="679423"/>
          </a:xfrm>
          <a:prstGeom prst="rect">
            <a:avLst/>
          </a:prstGeom>
        </p:spPr>
        <p:txBody>
          <a:bodyPr lIns="0" tIns="0" rIns="0" bIns="0" rtlCol="0" anchor="t">
            <a:spAutoFit/>
          </a:bodyPr>
          <a:lstStyle/>
          <a:p>
            <a:pPr algn="l">
              <a:lnSpc>
                <a:spcPts val="5150"/>
              </a:lnSpc>
            </a:pPr>
            <a:r>
              <a:rPr lang="en-US" sz="5000" b="1">
                <a:solidFill>
                  <a:srgbClr val="000000"/>
                </a:solidFill>
                <a:latin typeface="DM Sans Bold"/>
                <a:ea typeface="DM Sans Bold"/>
                <a:cs typeface="DM Sans Bold"/>
                <a:sym typeface="DM Sans Bold"/>
              </a:rPr>
              <a:t>03</a:t>
            </a:r>
          </a:p>
        </p:txBody>
      </p:sp>
      <p:grpSp>
        <p:nvGrpSpPr>
          <p:cNvPr id="33" name="Group 33"/>
          <p:cNvGrpSpPr/>
          <p:nvPr/>
        </p:nvGrpSpPr>
        <p:grpSpPr>
          <a:xfrm>
            <a:off x="7390977" y="7803152"/>
            <a:ext cx="3583490" cy="1191544"/>
            <a:chOff x="0" y="0"/>
            <a:chExt cx="2021734" cy="672246"/>
          </a:xfrm>
        </p:grpSpPr>
        <p:sp>
          <p:nvSpPr>
            <p:cNvPr id="34" name="Freeform 34"/>
            <p:cNvSpPr/>
            <p:nvPr/>
          </p:nvSpPr>
          <p:spPr>
            <a:xfrm>
              <a:off x="0" y="0"/>
              <a:ext cx="2021734" cy="672246"/>
            </a:xfrm>
            <a:custGeom>
              <a:avLst/>
              <a:gdLst/>
              <a:ahLst/>
              <a:cxnLst/>
              <a:rect l="l" t="t" r="r" b="b"/>
              <a:pathLst>
                <a:path w="2021734" h="672246">
                  <a:moveTo>
                    <a:pt x="32407" y="0"/>
                  </a:moveTo>
                  <a:lnTo>
                    <a:pt x="1989328" y="0"/>
                  </a:lnTo>
                  <a:cubicBezTo>
                    <a:pt x="1997922" y="0"/>
                    <a:pt x="2006165" y="3414"/>
                    <a:pt x="2012242" y="9492"/>
                  </a:cubicBezTo>
                  <a:cubicBezTo>
                    <a:pt x="2018320" y="15569"/>
                    <a:pt x="2021734" y="23812"/>
                    <a:pt x="2021734" y="32407"/>
                  </a:cubicBezTo>
                  <a:lnTo>
                    <a:pt x="2021734" y="639839"/>
                  </a:lnTo>
                  <a:cubicBezTo>
                    <a:pt x="2021734" y="648434"/>
                    <a:pt x="2018320" y="656677"/>
                    <a:pt x="2012242" y="662754"/>
                  </a:cubicBezTo>
                  <a:cubicBezTo>
                    <a:pt x="2006165" y="668832"/>
                    <a:pt x="1997922" y="672246"/>
                    <a:pt x="1989328" y="672246"/>
                  </a:cubicBezTo>
                  <a:lnTo>
                    <a:pt x="32407" y="672246"/>
                  </a:lnTo>
                  <a:cubicBezTo>
                    <a:pt x="23812" y="672246"/>
                    <a:pt x="15569" y="668832"/>
                    <a:pt x="9492" y="662754"/>
                  </a:cubicBezTo>
                  <a:cubicBezTo>
                    <a:pt x="3414" y="656677"/>
                    <a:pt x="0" y="648434"/>
                    <a:pt x="0" y="639839"/>
                  </a:cubicBezTo>
                  <a:lnTo>
                    <a:pt x="0" y="32407"/>
                  </a:lnTo>
                  <a:cubicBezTo>
                    <a:pt x="0" y="23812"/>
                    <a:pt x="3414" y="15569"/>
                    <a:pt x="9492" y="9492"/>
                  </a:cubicBezTo>
                  <a:cubicBezTo>
                    <a:pt x="15569" y="3414"/>
                    <a:pt x="23812" y="0"/>
                    <a:pt x="32407" y="0"/>
                  </a:cubicBezTo>
                  <a:close/>
                </a:path>
              </a:pathLst>
            </a:custGeom>
            <a:solidFill>
              <a:srgbClr val="8AB7E2"/>
            </a:solidFill>
            <a:ln w="9525" cap="sq">
              <a:solidFill>
                <a:srgbClr val="000000"/>
              </a:solidFill>
              <a:prstDash val="solid"/>
              <a:miter/>
            </a:ln>
          </p:spPr>
          <p:txBody>
            <a:bodyPr/>
            <a:lstStyle/>
            <a:p>
              <a:endParaRPr lang="en-US"/>
            </a:p>
          </p:txBody>
        </p:sp>
        <p:sp>
          <p:nvSpPr>
            <p:cNvPr id="35" name="TextBox 35"/>
            <p:cNvSpPr txBox="1"/>
            <p:nvPr/>
          </p:nvSpPr>
          <p:spPr>
            <a:xfrm>
              <a:off x="0" y="-38100"/>
              <a:ext cx="2021734" cy="7103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6" name="TextBox 36"/>
          <p:cNvSpPr txBox="1"/>
          <p:nvPr/>
        </p:nvSpPr>
        <p:spPr>
          <a:xfrm>
            <a:off x="7390977" y="7973393"/>
            <a:ext cx="4321971" cy="632683"/>
          </a:xfrm>
          <a:prstGeom prst="rect">
            <a:avLst/>
          </a:prstGeom>
        </p:spPr>
        <p:txBody>
          <a:bodyPr lIns="0" tIns="0" rIns="0" bIns="0" rtlCol="0" anchor="t">
            <a:spAutoFit/>
          </a:bodyPr>
          <a:lstStyle/>
          <a:p>
            <a:pPr marL="0" lvl="0" indent="0" algn="l">
              <a:lnSpc>
                <a:spcPts val="5226"/>
              </a:lnSpc>
            </a:pPr>
            <a:r>
              <a:rPr lang="en-US" sz="3507">
                <a:solidFill>
                  <a:srgbClr val="000000"/>
                </a:solidFill>
                <a:latin typeface="DM Sans"/>
                <a:ea typeface="DM Sans"/>
                <a:cs typeface="DM Sans"/>
                <a:sym typeface="DM Sans"/>
              </a:rPr>
              <a:t>Data Processing</a:t>
            </a:r>
          </a:p>
        </p:txBody>
      </p:sp>
      <p:grpSp>
        <p:nvGrpSpPr>
          <p:cNvPr id="37" name="Group 37"/>
          <p:cNvGrpSpPr/>
          <p:nvPr/>
        </p:nvGrpSpPr>
        <p:grpSpPr>
          <a:xfrm>
            <a:off x="12423359" y="6070537"/>
            <a:ext cx="502056" cy="50205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txBody>
            <a:bodyPr/>
            <a:lstStyle/>
            <a:p>
              <a:endParaRPr lang="en-US"/>
            </a:p>
          </p:txBody>
        </p:sp>
        <p:sp>
          <p:nvSpPr>
            <p:cNvPr id="39" name="TextBox 3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sp>
        <p:nvSpPr>
          <p:cNvPr id="40" name="TextBox 40"/>
          <p:cNvSpPr txBox="1"/>
          <p:nvPr/>
        </p:nvSpPr>
        <p:spPr>
          <a:xfrm>
            <a:off x="12073530" y="5219700"/>
            <a:ext cx="2197323" cy="679423"/>
          </a:xfrm>
          <a:prstGeom prst="rect">
            <a:avLst/>
          </a:prstGeom>
        </p:spPr>
        <p:txBody>
          <a:bodyPr lIns="0" tIns="0" rIns="0" bIns="0" rtlCol="0" anchor="t">
            <a:spAutoFit/>
          </a:bodyPr>
          <a:lstStyle/>
          <a:p>
            <a:pPr algn="l">
              <a:lnSpc>
                <a:spcPts val="5150"/>
              </a:lnSpc>
            </a:pPr>
            <a:r>
              <a:rPr lang="en-US" sz="5000" b="1">
                <a:solidFill>
                  <a:srgbClr val="000000"/>
                </a:solidFill>
                <a:latin typeface="DM Sans Bold"/>
                <a:ea typeface="DM Sans Bold"/>
                <a:cs typeface="DM Sans Bold"/>
                <a:sym typeface="DM Sans Bold"/>
              </a:rPr>
              <a:t>04</a:t>
            </a:r>
          </a:p>
        </p:txBody>
      </p:sp>
      <p:grpSp>
        <p:nvGrpSpPr>
          <p:cNvPr id="41" name="Group 41"/>
          <p:cNvGrpSpPr/>
          <p:nvPr/>
        </p:nvGrpSpPr>
        <p:grpSpPr>
          <a:xfrm>
            <a:off x="10687364" y="4021076"/>
            <a:ext cx="3583490" cy="1191544"/>
            <a:chOff x="0" y="0"/>
            <a:chExt cx="2021734" cy="672246"/>
          </a:xfrm>
        </p:grpSpPr>
        <p:sp>
          <p:nvSpPr>
            <p:cNvPr id="42" name="Freeform 42"/>
            <p:cNvSpPr/>
            <p:nvPr/>
          </p:nvSpPr>
          <p:spPr>
            <a:xfrm>
              <a:off x="0" y="0"/>
              <a:ext cx="2021734" cy="672246"/>
            </a:xfrm>
            <a:custGeom>
              <a:avLst/>
              <a:gdLst/>
              <a:ahLst/>
              <a:cxnLst/>
              <a:rect l="l" t="t" r="r" b="b"/>
              <a:pathLst>
                <a:path w="2021734" h="672246">
                  <a:moveTo>
                    <a:pt x="32407" y="0"/>
                  </a:moveTo>
                  <a:lnTo>
                    <a:pt x="1989328" y="0"/>
                  </a:lnTo>
                  <a:cubicBezTo>
                    <a:pt x="1997922" y="0"/>
                    <a:pt x="2006165" y="3414"/>
                    <a:pt x="2012242" y="9492"/>
                  </a:cubicBezTo>
                  <a:cubicBezTo>
                    <a:pt x="2018320" y="15569"/>
                    <a:pt x="2021734" y="23812"/>
                    <a:pt x="2021734" y="32407"/>
                  </a:cubicBezTo>
                  <a:lnTo>
                    <a:pt x="2021734" y="639839"/>
                  </a:lnTo>
                  <a:cubicBezTo>
                    <a:pt x="2021734" y="648434"/>
                    <a:pt x="2018320" y="656677"/>
                    <a:pt x="2012242" y="662754"/>
                  </a:cubicBezTo>
                  <a:cubicBezTo>
                    <a:pt x="2006165" y="668832"/>
                    <a:pt x="1997922" y="672246"/>
                    <a:pt x="1989328" y="672246"/>
                  </a:cubicBezTo>
                  <a:lnTo>
                    <a:pt x="32407" y="672246"/>
                  </a:lnTo>
                  <a:cubicBezTo>
                    <a:pt x="23812" y="672246"/>
                    <a:pt x="15569" y="668832"/>
                    <a:pt x="9492" y="662754"/>
                  </a:cubicBezTo>
                  <a:cubicBezTo>
                    <a:pt x="3414" y="656677"/>
                    <a:pt x="0" y="648434"/>
                    <a:pt x="0" y="639839"/>
                  </a:cubicBezTo>
                  <a:lnTo>
                    <a:pt x="0" y="32407"/>
                  </a:lnTo>
                  <a:cubicBezTo>
                    <a:pt x="0" y="23812"/>
                    <a:pt x="3414" y="15569"/>
                    <a:pt x="9492" y="9492"/>
                  </a:cubicBezTo>
                  <a:cubicBezTo>
                    <a:pt x="15569" y="3414"/>
                    <a:pt x="23812" y="0"/>
                    <a:pt x="32407" y="0"/>
                  </a:cubicBezTo>
                  <a:close/>
                </a:path>
              </a:pathLst>
            </a:custGeom>
            <a:solidFill>
              <a:srgbClr val="8AB7E2"/>
            </a:solidFill>
            <a:ln w="9525" cap="sq">
              <a:solidFill>
                <a:srgbClr val="000000"/>
              </a:solidFill>
              <a:prstDash val="solid"/>
              <a:miter/>
            </a:ln>
          </p:spPr>
          <p:txBody>
            <a:bodyPr/>
            <a:lstStyle/>
            <a:p>
              <a:endParaRPr lang="en-US"/>
            </a:p>
          </p:txBody>
        </p:sp>
        <p:sp>
          <p:nvSpPr>
            <p:cNvPr id="43" name="TextBox 43"/>
            <p:cNvSpPr txBox="1"/>
            <p:nvPr/>
          </p:nvSpPr>
          <p:spPr>
            <a:xfrm>
              <a:off x="0" y="-38100"/>
              <a:ext cx="2021734" cy="7103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44" name="TextBox 44"/>
          <p:cNvSpPr txBox="1"/>
          <p:nvPr/>
        </p:nvSpPr>
        <p:spPr>
          <a:xfrm>
            <a:off x="11693953" y="4248087"/>
            <a:ext cx="1870697" cy="632683"/>
          </a:xfrm>
          <a:prstGeom prst="rect">
            <a:avLst/>
          </a:prstGeom>
        </p:spPr>
        <p:txBody>
          <a:bodyPr lIns="0" tIns="0" rIns="0" bIns="0" rtlCol="0" anchor="t">
            <a:spAutoFit/>
          </a:bodyPr>
          <a:lstStyle/>
          <a:p>
            <a:pPr marL="0" lvl="0" indent="0" algn="l">
              <a:lnSpc>
                <a:spcPts val="5226"/>
              </a:lnSpc>
            </a:pPr>
            <a:r>
              <a:rPr lang="en-US" sz="3507">
                <a:solidFill>
                  <a:srgbClr val="000000"/>
                </a:solidFill>
                <a:latin typeface="DM Sans"/>
                <a:ea typeface="DM Sans"/>
                <a:cs typeface="DM Sans"/>
                <a:sym typeface="DM Sans"/>
              </a:rPr>
              <a:t>Models</a:t>
            </a:r>
          </a:p>
        </p:txBody>
      </p:sp>
      <p:grpSp>
        <p:nvGrpSpPr>
          <p:cNvPr id="45" name="Group 45"/>
          <p:cNvGrpSpPr/>
          <p:nvPr/>
        </p:nvGrpSpPr>
        <p:grpSpPr>
          <a:xfrm>
            <a:off x="15526909" y="6191941"/>
            <a:ext cx="502056" cy="502056"/>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txBody>
            <a:bodyPr/>
            <a:lstStyle/>
            <a:p>
              <a:endParaRPr lang="en-US"/>
            </a:p>
          </p:txBody>
        </p:sp>
        <p:sp>
          <p:nvSpPr>
            <p:cNvPr id="47" name="TextBox 47"/>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sp>
        <p:nvSpPr>
          <p:cNvPr id="48" name="TextBox 48"/>
          <p:cNvSpPr txBox="1"/>
          <p:nvPr/>
        </p:nvSpPr>
        <p:spPr>
          <a:xfrm>
            <a:off x="15366789" y="7123729"/>
            <a:ext cx="2197323" cy="679423"/>
          </a:xfrm>
          <a:prstGeom prst="rect">
            <a:avLst/>
          </a:prstGeom>
        </p:spPr>
        <p:txBody>
          <a:bodyPr lIns="0" tIns="0" rIns="0" bIns="0" rtlCol="0" anchor="t">
            <a:spAutoFit/>
          </a:bodyPr>
          <a:lstStyle/>
          <a:p>
            <a:pPr algn="l">
              <a:lnSpc>
                <a:spcPts val="5150"/>
              </a:lnSpc>
            </a:pPr>
            <a:r>
              <a:rPr lang="en-US" sz="5000" b="1">
                <a:solidFill>
                  <a:srgbClr val="000000"/>
                </a:solidFill>
                <a:latin typeface="DM Sans Bold"/>
                <a:ea typeface="DM Sans Bold"/>
                <a:cs typeface="DM Sans Bold"/>
                <a:sym typeface="DM Sans Bold"/>
              </a:rPr>
              <a:t>05</a:t>
            </a:r>
          </a:p>
        </p:txBody>
      </p:sp>
      <p:grpSp>
        <p:nvGrpSpPr>
          <p:cNvPr id="49" name="Group 49"/>
          <p:cNvGrpSpPr/>
          <p:nvPr/>
        </p:nvGrpSpPr>
        <p:grpSpPr>
          <a:xfrm>
            <a:off x="14237220" y="7812170"/>
            <a:ext cx="3583490" cy="1191544"/>
            <a:chOff x="0" y="0"/>
            <a:chExt cx="2021734" cy="672246"/>
          </a:xfrm>
        </p:grpSpPr>
        <p:sp>
          <p:nvSpPr>
            <p:cNvPr id="50" name="Freeform 50"/>
            <p:cNvSpPr/>
            <p:nvPr/>
          </p:nvSpPr>
          <p:spPr>
            <a:xfrm>
              <a:off x="0" y="0"/>
              <a:ext cx="2021734" cy="672246"/>
            </a:xfrm>
            <a:custGeom>
              <a:avLst/>
              <a:gdLst/>
              <a:ahLst/>
              <a:cxnLst/>
              <a:rect l="l" t="t" r="r" b="b"/>
              <a:pathLst>
                <a:path w="2021734" h="672246">
                  <a:moveTo>
                    <a:pt x="32407" y="0"/>
                  </a:moveTo>
                  <a:lnTo>
                    <a:pt x="1989328" y="0"/>
                  </a:lnTo>
                  <a:cubicBezTo>
                    <a:pt x="1997922" y="0"/>
                    <a:pt x="2006165" y="3414"/>
                    <a:pt x="2012242" y="9492"/>
                  </a:cubicBezTo>
                  <a:cubicBezTo>
                    <a:pt x="2018320" y="15569"/>
                    <a:pt x="2021734" y="23812"/>
                    <a:pt x="2021734" y="32407"/>
                  </a:cubicBezTo>
                  <a:lnTo>
                    <a:pt x="2021734" y="639839"/>
                  </a:lnTo>
                  <a:cubicBezTo>
                    <a:pt x="2021734" y="648434"/>
                    <a:pt x="2018320" y="656677"/>
                    <a:pt x="2012242" y="662754"/>
                  </a:cubicBezTo>
                  <a:cubicBezTo>
                    <a:pt x="2006165" y="668832"/>
                    <a:pt x="1997922" y="672246"/>
                    <a:pt x="1989328" y="672246"/>
                  </a:cubicBezTo>
                  <a:lnTo>
                    <a:pt x="32407" y="672246"/>
                  </a:lnTo>
                  <a:cubicBezTo>
                    <a:pt x="23812" y="672246"/>
                    <a:pt x="15569" y="668832"/>
                    <a:pt x="9492" y="662754"/>
                  </a:cubicBezTo>
                  <a:cubicBezTo>
                    <a:pt x="3414" y="656677"/>
                    <a:pt x="0" y="648434"/>
                    <a:pt x="0" y="639839"/>
                  </a:cubicBezTo>
                  <a:lnTo>
                    <a:pt x="0" y="32407"/>
                  </a:lnTo>
                  <a:cubicBezTo>
                    <a:pt x="0" y="23812"/>
                    <a:pt x="3414" y="15569"/>
                    <a:pt x="9492" y="9492"/>
                  </a:cubicBezTo>
                  <a:cubicBezTo>
                    <a:pt x="15569" y="3414"/>
                    <a:pt x="23812" y="0"/>
                    <a:pt x="32407" y="0"/>
                  </a:cubicBezTo>
                  <a:close/>
                </a:path>
              </a:pathLst>
            </a:custGeom>
            <a:solidFill>
              <a:srgbClr val="8AB7E2"/>
            </a:solidFill>
            <a:ln w="9525" cap="sq">
              <a:solidFill>
                <a:srgbClr val="000000"/>
              </a:solidFill>
              <a:prstDash val="solid"/>
              <a:miter/>
            </a:ln>
          </p:spPr>
          <p:txBody>
            <a:bodyPr/>
            <a:lstStyle/>
            <a:p>
              <a:endParaRPr lang="en-US"/>
            </a:p>
          </p:txBody>
        </p:sp>
        <p:sp>
          <p:nvSpPr>
            <p:cNvPr id="51" name="TextBox 51"/>
            <p:cNvSpPr txBox="1"/>
            <p:nvPr/>
          </p:nvSpPr>
          <p:spPr>
            <a:xfrm>
              <a:off x="0" y="-38100"/>
              <a:ext cx="2021734" cy="7103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2" name="TextBox 52"/>
          <p:cNvSpPr txBox="1"/>
          <p:nvPr/>
        </p:nvSpPr>
        <p:spPr>
          <a:xfrm>
            <a:off x="15265920" y="7986506"/>
            <a:ext cx="1870697" cy="632683"/>
          </a:xfrm>
          <a:prstGeom prst="rect">
            <a:avLst/>
          </a:prstGeom>
        </p:spPr>
        <p:txBody>
          <a:bodyPr lIns="0" tIns="0" rIns="0" bIns="0" rtlCol="0" anchor="t">
            <a:spAutoFit/>
          </a:bodyPr>
          <a:lstStyle/>
          <a:p>
            <a:pPr marL="0" lvl="0" indent="0" algn="l">
              <a:lnSpc>
                <a:spcPts val="5226"/>
              </a:lnSpc>
            </a:pPr>
            <a:r>
              <a:rPr lang="en-US" sz="3507">
                <a:solidFill>
                  <a:srgbClr val="000000"/>
                </a:solidFill>
                <a:latin typeface="DM Sans"/>
                <a:ea typeface="DM Sans"/>
                <a:cs typeface="DM Sans"/>
                <a:sym typeface="DM Sans"/>
              </a:rPr>
              <a:t>Results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rot="-5282649">
            <a:off x="1646" y="4141722"/>
            <a:ext cx="7567145" cy="2582288"/>
          </a:xfrm>
          <a:custGeom>
            <a:avLst/>
            <a:gdLst/>
            <a:ahLst/>
            <a:cxnLst/>
            <a:rect l="l" t="t" r="r" b="b"/>
            <a:pathLst>
              <a:path w="7567145" h="2582288">
                <a:moveTo>
                  <a:pt x="0" y="0"/>
                </a:moveTo>
                <a:lnTo>
                  <a:pt x="7567145" y="0"/>
                </a:lnTo>
                <a:lnTo>
                  <a:pt x="7567145"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459050" y="2326930"/>
            <a:ext cx="5513037" cy="6211873"/>
          </a:xfrm>
          <a:custGeom>
            <a:avLst/>
            <a:gdLst/>
            <a:ahLst/>
            <a:cxnLst/>
            <a:rect l="l" t="t" r="r" b="b"/>
            <a:pathLst>
              <a:path w="5513037" h="6211873">
                <a:moveTo>
                  <a:pt x="0" y="0"/>
                </a:moveTo>
                <a:lnTo>
                  <a:pt x="5513037" y="0"/>
                </a:lnTo>
                <a:lnTo>
                  <a:pt x="5513037" y="6211873"/>
                </a:lnTo>
                <a:lnTo>
                  <a:pt x="0" y="62118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6400555" y="1833535"/>
            <a:ext cx="8718087"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Data Collection </a:t>
            </a:r>
          </a:p>
        </p:txBody>
      </p:sp>
      <p:sp>
        <p:nvSpPr>
          <p:cNvPr id="6" name="TextBox 6"/>
          <p:cNvSpPr txBox="1"/>
          <p:nvPr/>
        </p:nvSpPr>
        <p:spPr>
          <a:xfrm>
            <a:off x="5972087" y="5086350"/>
            <a:ext cx="7707571" cy="1790619"/>
          </a:xfrm>
          <a:prstGeom prst="rect">
            <a:avLst/>
          </a:prstGeom>
        </p:spPr>
        <p:txBody>
          <a:bodyPr lIns="0" tIns="0" rIns="0" bIns="0" rtlCol="0" anchor="t">
            <a:spAutoFit/>
          </a:bodyPr>
          <a:lstStyle/>
          <a:p>
            <a:pPr algn="l">
              <a:lnSpc>
                <a:spcPts val="4725"/>
              </a:lnSpc>
            </a:pPr>
            <a:r>
              <a:rPr lang="en-US" sz="3500" spc="210">
                <a:solidFill>
                  <a:srgbClr val="000000"/>
                </a:solidFill>
                <a:latin typeface="DM Sans"/>
                <a:ea typeface="DM Sans"/>
                <a:cs typeface="DM Sans"/>
                <a:sym typeface="DM Sans"/>
              </a:rPr>
              <a:t>1.kaggle dataset  2,005</a:t>
            </a:r>
          </a:p>
          <a:p>
            <a:pPr algn="l">
              <a:lnSpc>
                <a:spcPts val="4725"/>
              </a:lnSpc>
            </a:pPr>
            <a:r>
              <a:rPr lang="en-US" sz="3500" spc="210">
                <a:solidFill>
                  <a:srgbClr val="000000"/>
                </a:solidFill>
                <a:latin typeface="DM Sans"/>
                <a:ea typeface="DM Sans"/>
                <a:cs typeface="DM Sans"/>
                <a:sym typeface="DM Sans"/>
              </a:rPr>
              <a:t>2.collect manual data  983</a:t>
            </a:r>
          </a:p>
          <a:p>
            <a:pPr marL="0" lvl="0" indent="0" algn="l">
              <a:lnSpc>
                <a:spcPts val="4725"/>
              </a:lnSpc>
              <a:spcBef>
                <a:spcPct val="0"/>
              </a:spcBef>
            </a:pPr>
            <a:r>
              <a:rPr lang="en-US" sz="3500" spc="210">
                <a:solidFill>
                  <a:srgbClr val="000000"/>
                </a:solidFill>
                <a:latin typeface="DM Sans"/>
                <a:ea typeface="DM Sans"/>
                <a:cs typeface="DM Sans"/>
                <a:sym typeface="DM Sans"/>
              </a:rPr>
              <a:t>3.data augmentation 599</a:t>
            </a:r>
          </a:p>
        </p:txBody>
      </p:sp>
      <p:pic>
        <p:nvPicPr>
          <p:cNvPr id="7" name="Picture 7"/>
          <p:cNvPicPr>
            <a:picLocks noChangeAspect="1"/>
          </p:cNvPicPr>
          <p:nvPr/>
        </p:nvPicPr>
        <p:blipFill>
          <a:blip r:embed="rId7"/>
          <a:stretch>
            <a:fillRect/>
          </a:stretch>
        </p:blipFill>
        <p:spPr>
          <a:xfrm>
            <a:off x="11546715" y="2932099"/>
            <a:ext cx="7573459" cy="6655627"/>
          </a:xfrm>
          <a:prstGeom prst="rect">
            <a:avLst/>
          </a:prstGeom>
        </p:spPr>
      </p:pic>
      <p:sp>
        <p:nvSpPr>
          <p:cNvPr id="8" name="TextBox 8"/>
          <p:cNvSpPr txBox="1"/>
          <p:nvPr/>
        </p:nvSpPr>
        <p:spPr>
          <a:xfrm>
            <a:off x="6541737" y="8214966"/>
            <a:ext cx="7707571" cy="590523"/>
          </a:xfrm>
          <a:prstGeom prst="rect">
            <a:avLst/>
          </a:prstGeom>
        </p:spPr>
        <p:txBody>
          <a:bodyPr lIns="0" tIns="0" rIns="0" bIns="0" rtlCol="0" anchor="t">
            <a:spAutoFit/>
          </a:bodyPr>
          <a:lstStyle/>
          <a:p>
            <a:pPr marL="0" lvl="0" indent="0" algn="l">
              <a:lnSpc>
                <a:spcPts val="4725"/>
              </a:lnSpc>
              <a:spcBef>
                <a:spcPct val="0"/>
              </a:spcBef>
            </a:pPr>
            <a:r>
              <a:rPr lang="en-US" sz="3500" spc="210">
                <a:solidFill>
                  <a:srgbClr val="000000"/>
                </a:solidFill>
                <a:latin typeface="DM Sans"/>
                <a:ea typeface="DM Sans"/>
                <a:cs typeface="DM Sans"/>
                <a:sym typeface="DM Sans"/>
              </a:rPr>
              <a:t>Total images=3,587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rot="-10800000">
            <a:off x="14827993" y="-1392447"/>
            <a:ext cx="4017146" cy="3158481"/>
          </a:xfrm>
          <a:custGeom>
            <a:avLst/>
            <a:gdLst/>
            <a:ahLst/>
            <a:cxnLst/>
            <a:rect l="l" t="t" r="r" b="b"/>
            <a:pathLst>
              <a:path w="4017146" h="3158481">
                <a:moveTo>
                  <a:pt x="0" y="0"/>
                </a:moveTo>
                <a:lnTo>
                  <a:pt x="4017147" y="0"/>
                </a:lnTo>
                <a:lnTo>
                  <a:pt x="4017147" y="3158481"/>
                </a:lnTo>
                <a:lnTo>
                  <a:pt x="0" y="315848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4580296" y="-1616873"/>
            <a:ext cx="4224468" cy="2645573"/>
          </a:xfrm>
          <a:custGeom>
            <a:avLst/>
            <a:gdLst/>
            <a:ahLst/>
            <a:cxnLst/>
            <a:rect l="l" t="t" r="r" b="b"/>
            <a:pathLst>
              <a:path w="4224468" h="2645573">
                <a:moveTo>
                  <a:pt x="0" y="0"/>
                </a:moveTo>
                <a:lnTo>
                  <a:pt x="4224469" y="0"/>
                </a:lnTo>
                <a:lnTo>
                  <a:pt x="4224469" y="2645573"/>
                </a:lnTo>
                <a:lnTo>
                  <a:pt x="0" y="264557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8285780"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rot="-5400000">
            <a:off x="12134412" y="9245030"/>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558320"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7259300" y="7433853"/>
            <a:ext cx="1794966" cy="1932669"/>
          </a:xfrm>
          <a:custGeom>
            <a:avLst/>
            <a:gdLst/>
            <a:ahLst/>
            <a:cxnLst/>
            <a:rect l="l" t="t" r="r" b="b"/>
            <a:pathLst>
              <a:path w="1794966" h="1932669">
                <a:moveTo>
                  <a:pt x="0" y="0"/>
                </a:moveTo>
                <a:lnTo>
                  <a:pt x="1794966" y="0"/>
                </a:lnTo>
                <a:lnTo>
                  <a:pt x="1794966" y="1932669"/>
                </a:lnTo>
                <a:lnTo>
                  <a:pt x="0" y="193266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744232" y="460501"/>
            <a:ext cx="1488463" cy="1602652"/>
          </a:xfrm>
          <a:custGeom>
            <a:avLst/>
            <a:gdLst/>
            <a:ahLst/>
            <a:cxnLst/>
            <a:rect l="l" t="t" r="r" b="b"/>
            <a:pathLst>
              <a:path w="1488463" h="1602652">
                <a:moveTo>
                  <a:pt x="0" y="0"/>
                </a:moveTo>
                <a:lnTo>
                  <a:pt x="1488464" y="0"/>
                </a:lnTo>
                <a:lnTo>
                  <a:pt x="1488464" y="1602652"/>
                </a:lnTo>
                <a:lnTo>
                  <a:pt x="0" y="160265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0" name="TextBox 10"/>
          <p:cNvSpPr txBox="1"/>
          <p:nvPr/>
        </p:nvSpPr>
        <p:spPr>
          <a:xfrm>
            <a:off x="261031" y="857250"/>
            <a:ext cx="10582870" cy="1566544"/>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Data Visualization </a:t>
            </a:r>
          </a:p>
        </p:txBody>
      </p:sp>
      <p:sp>
        <p:nvSpPr>
          <p:cNvPr id="11" name="TextBox 11"/>
          <p:cNvSpPr txBox="1"/>
          <p:nvPr/>
        </p:nvSpPr>
        <p:spPr>
          <a:xfrm>
            <a:off x="2282895" y="4485440"/>
            <a:ext cx="5094387" cy="2380507"/>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Classes:</a:t>
            </a:r>
          </a:p>
          <a:p>
            <a:pPr algn="ctr">
              <a:lnSpc>
                <a:spcPts val="4759"/>
              </a:lnSpc>
            </a:pPr>
            <a:r>
              <a:rPr lang="en-US" sz="3399">
                <a:solidFill>
                  <a:srgbClr val="000000"/>
                </a:solidFill>
                <a:latin typeface="Canva Sans"/>
                <a:ea typeface="Canva Sans"/>
                <a:cs typeface="Canva Sans"/>
                <a:sym typeface="Canva Sans"/>
              </a:rPr>
              <a:t> ['10' '10 (new)' '100' '20'</a:t>
            </a:r>
          </a:p>
          <a:p>
            <a:pPr algn="ctr">
              <a:lnSpc>
                <a:spcPts val="4759"/>
              </a:lnSpc>
            </a:pPr>
            <a:r>
              <a:rPr lang="en-US" sz="3399">
                <a:solidFill>
                  <a:srgbClr val="000000"/>
                </a:solidFill>
                <a:latin typeface="Canva Sans"/>
                <a:ea typeface="Canva Sans"/>
                <a:cs typeface="Canva Sans"/>
                <a:sym typeface="Canva Sans"/>
              </a:rPr>
              <a:t> '20 (new)' '200' '5' '50'] </a:t>
            </a:r>
          </a:p>
          <a:p>
            <a:pPr algn="ctr">
              <a:lnSpc>
                <a:spcPts val="4759"/>
              </a:lnSpc>
            </a:pPr>
            <a:r>
              <a:rPr lang="en-US" sz="3399">
                <a:solidFill>
                  <a:srgbClr val="000000"/>
                </a:solidFill>
                <a:latin typeface="Canva Sans"/>
                <a:ea typeface="Canva Sans"/>
                <a:cs typeface="Canva Sans"/>
                <a:sym typeface="Canva Sans"/>
              </a:rPr>
              <a:t>Number of classes: 8</a:t>
            </a:r>
          </a:p>
        </p:txBody>
      </p:sp>
      <p:pic>
        <p:nvPicPr>
          <p:cNvPr id="12" name="Picture 12"/>
          <p:cNvPicPr>
            <a:picLocks noChangeAspect="1"/>
          </p:cNvPicPr>
          <p:nvPr/>
        </p:nvPicPr>
        <p:blipFill>
          <a:blip r:embed="rId15"/>
          <a:stretch>
            <a:fillRect/>
          </a:stretch>
        </p:blipFill>
        <p:spPr>
          <a:xfrm>
            <a:off x="7344828" y="329577"/>
            <a:ext cx="11402183" cy="107589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TextBox 3"/>
          <p:cNvSpPr txBox="1"/>
          <p:nvPr/>
        </p:nvSpPr>
        <p:spPr>
          <a:xfrm>
            <a:off x="1438078" y="1513260"/>
            <a:ext cx="15821222" cy="1177290"/>
          </a:xfrm>
          <a:prstGeom prst="rect">
            <a:avLst/>
          </a:prstGeom>
        </p:spPr>
        <p:txBody>
          <a:bodyPr lIns="0" tIns="0" rIns="0" bIns="0" rtlCol="0" anchor="t">
            <a:spAutoFit/>
          </a:bodyPr>
          <a:lstStyle/>
          <a:p>
            <a:pPr marL="0" lvl="1" indent="0" algn="ctr">
              <a:lnSpc>
                <a:spcPts val="8730"/>
              </a:lnSpc>
              <a:spcBef>
                <a:spcPct val="0"/>
              </a:spcBef>
            </a:pPr>
            <a:r>
              <a:rPr lang="en-US" sz="9000" b="1">
                <a:solidFill>
                  <a:srgbClr val="000000"/>
                </a:solidFill>
                <a:latin typeface="DM Sans Bold"/>
                <a:ea typeface="DM Sans Bold"/>
                <a:cs typeface="DM Sans Bold"/>
                <a:sym typeface="DM Sans Bold"/>
              </a:rPr>
              <a:t>Train &amp; Validation &amp; Test</a:t>
            </a:r>
          </a:p>
        </p:txBody>
      </p:sp>
      <p:sp>
        <p:nvSpPr>
          <p:cNvPr id="4" name="Freeform 4"/>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6" name="Freeform 6"/>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7" name="Freeform 7"/>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8" name="Freeform 8"/>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9" name="Freeform 9"/>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0" name="Freeform 10"/>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1" name="Freeform 11"/>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pic>
        <p:nvPicPr>
          <p:cNvPr id="12" name="Picture 12"/>
          <p:cNvPicPr>
            <a:picLocks noChangeAspect="1"/>
          </p:cNvPicPr>
          <p:nvPr/>
        </p:nvPicPr>
        <p:blipFill>
          <a:blip r:embed="rId19"/>
          <a:stretch>
            <a:fillRect/>
          </a:stretch>
        </p:blipFill>
        <p:spPr>
          <a:xfrm>
            <a:off x="9850249" y="1767647"/>
            <a:ext cx="8377895" cy="8250473"/>
          </a:xfrm>
          <a:prstGeom prst="rect">
            <a:avLst/>
          </a:prstGeom>
        </p:spPr>
      </p:pic>
      <p:sp>
        <p:nvSpPr>
          <p:cNvPr id="13" name="TextBox 13"/>
          <p:cNvSpPr txBox="1"/>
          <p:nvPr/>
        </p:nvSpPr>
        <p:spPr>
          <a:xfrm>
            <a:off x="452427" y="4069245"/>
            <a:ext cx="10548407" cy="3580603"/>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Dataset: Train Number of images: </a:t>
            </a:r>
          </a:p>
          <a:p>
            <a:pPr algn="ctr">
              <a:lnSpc>
                <a:spcPts val="4759"/>
              </a:lnSpc>
            </a:pPr>
            <a:r>
              <a:rPr lang="en-US" sz="3399">
                <a:solidFill>
                  <a:srgbClr val="000000"/>
                </a:solidFill>
                <a:latin typeface="Canva Sans"/>
                <a:ea typeface="Canva Sans"/>
                <a:cs typeface="Canva Sans"/>
                <a:sym typeface="Canva Sans"/>
              </a:rPr>
              <a:t>2577 Image shapes: (2577, 224, 224, 3)  </a:t>
            </a:r>
          </a:p>
          <a:p>
            <a:pPr algn="ctr">
              <a:lnSpc>
                <a:spcPts val="4759"/>
              </a:lnSpc>
            </a:pPr>
            <a:r>
              <a:rPr lang="en-US" sz="3399">
                <a:solidFill>
                  <a:srgbClr val="000000"/>
                </a:solidFill>
                <a:latin typeface="Canva Sans"/>
                <a:ea typeface="Canva Sans"/>
                <a:cs typeface="Canva Sans"/>
                <a:sym typeface="Canva Sans"/>
              </a:rPr>
              <a:t>Dataset: Validation Number of images: </a:t>
            </a:r>
          </a:p>
          <a:p>
            <a:pPr algn="ctr">
              <a:lnSpc>
                <a:spcPts val="4759"/>
              </a:lnSpc>
            </a:pPr>
            <a:r>
              <a:rPr lang="en-US" sz="3399">
                <a:solidFill>
                  <a:srgbClr val="000000"/>
                </a:solidFill>
                <a:latin typeface="Canva Sans"/>
                <a:ea typeface="Canva Sans"/>
                <a:cs typeface="Canva Sans"/>
                <a:sym typeface="Canva Sans"/>
              </a:rPr>
              <a:t>740 Image shapes: (740, 224, 224, 3)</a:t>
            </a:r>
          </a:p>
          <a:p>
            <a:pPr algn="ctr">
              <a:lnSpc>
                <a:spcPts val="4759"/>
              </a:lnSpc>
            </a:pPr>
            <a:r>
              <a:rPr lang="en-US" sz="3399">
                <a:solidFill>
                  <a:srgbClr val="000000"/>
                </a:solidFill>
                <a:latin typeface="Canva Sans"/>
                <a:ea typeface="Canva Sans"/>
                <a:cs typeface="Canva Sans"/>
                <a:sym typeface="Canva Sans"/>
              </a:rPr>
              <a:t> Dataset: Test Number of images: </a:t>
            </a:r>
          </a:p>
          <a:p>
            <a:pPr algn="ctr">
              <a:lnSpc>
                <a:spcPts val="4759"/>
              </a:lnSpc>
            </a:pPr>
            <a:r>
              <a:rPr lang="en-US" sz="3399">
                <a:solidFill>
                  <a:srgbClr val="000000"/>
                </a:solidFill>
                <a:latin typeface="Canva Sans"/>
                <a:ea typeface="Canva Sans"/>
                <a:cs typeface="Canva Sans"/>
                <a:sym typeface="Canva Sans"/>
              </a:rPr>
              <a:t>270 Image shapes: (270, 224, 224, 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pic>
        <p:nvPicPr>
          <p:cNvPr id="16" name="Picture 16"/>
          <p:cNvPicPr>
            <a:picLocks noChangeAspect="1"/>
          </p:cNvPicPr>
          <p:nvPr/>
        </p:nvPicPr>
        <p:blipFill>
          <a:blip r:embed="rId29"/>
          <a:stretch>
            <a:fillRect/>
          </a:stretch>
        </p:blipFill>
        <p:spPr>
          <a:xfrm>
            <a:off x="-162032" y="-454876"/>
            <a:ext cx="17210221" cy="1090704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3103743" y="1736139"/>
            <a:ext cx="12027129" cy="8550861"/>
          </a:xfrm>
          <a:custGeom>
            <a:avLst/>
            <a:gdLst/>
            <a:ahLst/>
            <a:cxnLst/>
            <a:rect l="l" t="t" r="r" b="b"/>
            <a:pathLst>
              <a:path w="12027129" h="8550861">
                <a:moveTo>
                  <a:pt x="0" y="0"/>
                </a:moveTo>
                <a:lnTo>
                  <a:pt x="12027129" y="0"/>
                </a:lnTo>
                <a:lnTo>
                  <a:pt x="12027129" y="8550861"/>
                </a:lnTo>
                <a:lnTo>
                  <a:pt x="0" y="8550861"/>
                </a:lnTo>
                <a:lnTo>
                  <a:pt x="0" y="0"/>
                </a:lnTo>
                <a:close/>
              </a:path>
            </a:pathLst>
          </a:custGeom>
          <a:blipFill>
            <a:blip r:embed="rId13"/>
            <a:stretch>
              <a:fillRect l="-1510"/>
            </a:stretch>
          </a:blipFill>
        </p:spPr>
        <p:txBody>
          <a:bodyPr/>
          <a:lstStyle/>
          <a:p>
            <a:endParaRPr lang="en-US"/>
          </a:p>
        </p:txBody>
      </p:sp>
      <p:sp>
        <p:nvSpPr>
          <p:cNvPr id="9" name="TextBox 9"/>
          <p:cNvSpPr txBox="1"/>
          <p:nvPr/>
        </p:nvSpPr>
        <p:spPr>
          <a:xfrm>
            <a:off x="3103743" y="650848"/>
            <a:ext cx="12080514" cy="679504"/>
          </a:xfrm>
          <a:prstGeom prst="rect">
            <a:avLst/>
          </a:prstGeom>
        </p:spPr>
        <p:txBody>
          <a:bodyPr lIns="0" tIns="0" rIns="0" bIns="0" rtlCol="0" anchor="t">
            <a:spAutoFit/>
          </a:bodyPr>
          <a:lstStyle/>
          <a:p>
            <a:pPr algn="ctr">
              <a:lnSpc>
                <a:spcPts val="5599"/>
              </a:lnSpc>
            </a:pPr>
            <a:r>
              <a:rPr lang="en-US" sz="3999">
                <a:solidFill>
                  <a:srgbClr val="000000"/>
                </a:solidFill>
                <a:latin typeface="Canva Sans"/>
                <a:ea typeface="Canva Sans"/>
                <a:cs typeface="Canva Sans"/>
                <a:sym typeface="Canva Sans"/>
              </a:rPr>
              <a:t>Heatmap of Image Count Across Classes and Sets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39624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2355164" y="950810"/>
            <a:ext cx="13577671" cy="7196166"/>
          </a:xfrm>
          <a:custGeom>
            <a:avLst/>
            <a:gdLst/>
            <a:ahLst/>
            <a:cxnLst/>
            <a:rect l="l" t="t" r="r" b="b"/>
            <a:pathLst>
              <a:path w="13577671" h="7196166">
                <a:moveTo>
                  <a:pt x="0" y="0"/>
                </a:moveTo>
                <a:lnTo>
                  <a:pt x="13577672" y="0"/>
                </a:lnTo>
                <a:lnTo>
                  <a:pt x="13577672" y="7196166"/>
                </a:lnTo>
                <a:lnTo>
                  <a:pt x="0" y="7196166"/>
                </a:lnTo>
                <a:lnTo>
                  <a:pt x="0" y="0"/>
                </a:lnTo>
                <a:close/>
              </a:path>
            </a:pathLst>
          </a:custGeom>
          <a:blipFill>
            <a:blip r:embed="rId13"/>
            <a:stretch>
              <a:fillRect/>
            </a:stretch>
          </a:blipFill>
        </p:spPr>
        <p:txBody>
          <a:bodyPr/>
          <a:lstStyle/>
          <a:p>
            <a:endParaRPr lang="en-US"/>
          </a:p>
        </p:txBody>
      </p:sp>
      <p:sp>
        <p:nvSpPr>
          <p:cNvPr id="9" name="TextBox 9"/>
          <p:cNvSpPr txBox="1"/>
          <p:nvPr/>
        </p:nvSpPr>
        <p:spPr>
          <a:xfrm>
            <a:off x="486736" y="83814"/>
            <a:ext cx="17314528" cy="679504"/>
          </a:xfrm>
          <a:prstGeom prst="rect">
            <a:avLst/>
          </a:prstGeom>
        </p:spPr>
        <p:txBody>
          <a:bodyPr lIns="0" tIns="0" rIns="0" bIns="0" rtlCol="0" anchor="t">
            <a:spAutoFit/>
          </a:bodyPr>
          <a:lstStyle/>
          <a:p>
            <a:pPr algn="ctr">
              <a:lnSpc>
                <a:spcPts val="5599"/>
              </a:lnSpc>
            </a:pPr>
            <a:r>
              <a:rPr lang="en-US" sz="3999">
                <a:solidFill>
                  <a:srgbClr val="000000"/>
                </a:solidFill>
                <a:latin typeface="Canva Sans"/>
                <a:ea typeface="Canva Sans"/>
                <a:cs typeface="Canva Sans"/>
                <a:sym typeface="Canva Sans"/>
              </a:rPr>
              <a:t>Analyze image properties (dimensions, pixel intensity distribution, etc.)</a:t>
            </a:r>
          </a:p>
        </p:txBody>
      </p:sp>
      <p:sp>
        <p:nvSpPr>
          <p:cNvPr id="10" name="TextBox 10"/>
          <p:cNvSpPr txBox="1"/>
          <p:nvPr/>
        </p:nvSpPr>
        <p:spPr>
          <a:xfrm>
            <a:off x="634996" y="8482986"/>
            <a:ext cx="17166268" cy="2103460"/>
          </a:xfrm>
          <a:prstGeom prst="rect">
            <a:avLst/>
          </a:prstGeom>
        </p:spPr>
        <p:txBody>
          <a:bodyPr lIns="0" tIns="0" rIns="0" bIns="0" rtlCol="0" anchor="t">
            <a:spAutoFit/>
          </a:bodyPr>
          <a:lstStyle/>
          <a:p>
            <a:pPr algn="l">
              <a:lnSpc>
                <a:spcPts val="4177"/>
              </a:lnSpc>
            </a:pPr>
            <a:r>
              <a:rPr lang="en-US" sz="2983" dirty="0">
                <a:solidFill>
                  <a:srgbClr val="000000"/>
                </a:solidFill>
                <a:latin typeface="Canva Sans"/>
                <a:ea typeface="Canva Sans"/>
                <a:cs typeface="Canva Sans"/>
                <a:sym typeface="Canva Sans"/>
              </a:rPr>
              <a:t>Most images have dimensions </a:t>
            </a:r>
            <a:r>
              <a:rPr lang="en-US" sz="2983" b="1" dirty="0">
                <a:solidFill>
                  <a:srgbClr val="000000"/>
                </a:solidFill>
                <a:latin typeface="Canva Sans Bold"/>
                <a:ea typeface="Canva Sans Bold"/>
                <a:cs typeface="Canva Sans Bold"/>
                <a:sym typeface="Canva Sans Bold"/>
              </a:rPr>
              <a:t>between 500 to 1500</a:t>
            </a:r>
            <a:r>
              <a:rPr lang="en-US" sz="2983" dirty="0">
                <a:solidFill>
                  <a:srgbClr val="000000"/>
                </a:solidFill>
                <a:latin typeface="Canva Sans"/>
                <a:ea typeface="Canva Sans"/>
                <a:cs typeface="Canva Sans"/>
                <a:sym typeface="Canva Sans"/>
              </a:rPr>
              <a:t> pixels. There are a few images with much larger dimensions (around 3000 for height and 3500–4000 for width), which may represent </a:t>
            </a:r>
            <a:r>
              <a:rPr lang="en-US" sz="2983" b="1" dirty="0">
                <a:solidFill>
                  <a:srgbClr val="000000"/>
                </a:solidFill>
                <a:latin typeface="Canva Sans Bold"/>
                <a:ea typeface="Canva Sans Bold"/>
                <a:cs typeface="Canva Sans Bold"/>
                <a:sym typeface="Canva Sans Bold"/>
              </a:rPr>
              <a:t>outliers </a:t>
            </a:r>
          </a:p>
          <a:p>
            <a:pPr algn="ctr">
              <a:lnSpc>
                <a:spcPts val="4177"/>
              </a:lnSpc>
            </a:pPr>
            <a:endParaRPr lang="en-US" sz="2983" b="1" dirty="0">
              <a:solidFill>
                <a:srgbClr val="000000"/>
              </a:solidFill>
              <a:latin typeface="Canva Sans Bold"/>
              <a:ea typeface="Canva Sans Bold"/>
              <a:cs typeface="Canva Sans Bold"/>
              <a:sym typeface="Canva Sans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TextBox 3"/>
          <p:cNvSpPr txBox="1"/>
          <p:nvPr/>
        </p:nvSpPr>
        <p:spPr>
          <a:xfrm>
            <a:off x="453246" y="3236504"/>
            <a:ext cx="10801026" cy="4123268"/>
          </a:xfrm>
          <a:prstGeom prst="rect">
            <a:avLst/>
          </a:prstGeom>
        </p:spPr>
        <p:txBody>
          <a:bodyPr lIns="0" tIns="0" rIns="0" bIns="0" rtlCol="0" anchor="t">
            <a:spAutoFit/>
          </a:bodyPr>
          <a:lstStyle/>
          <a:p>
            <a:pPr marL="1309834" lvl="1" indent="-654917" algn="l">
              <a:lnSpc>
                <a:spcPts val="8190"/>
              </a:lnSpc>
              <a:buFont typeface="Arial"/>
              <a:buChar char="•"/>
            </a:pPr>
            <a:r>
              <a:rPr lang="en-US" sz="6066" spc="364">
                <a:solidFill>
                  <a:srgbClr val="000000"/>
                </a:solidFill>
                <a:latin typeface="DM Sans"/>
                <a:ea typeface="DM Sans"/>
                <a:cs typeface="DM Sans"/>
                <a:sym typeface="DM Sans"/>
              </a:rPr>
              <a:t>Ahmed Mohammed</a:t>
            </a:r>
          </a:p>
          <a:p>
            <a:pPr marL="1309834" lvl="1" indent="-654917" algn="l">
              <a:lnSpc>
                <a:spcPts val="8190"/>
              </a:lnSpc>
              <a:buFont typeface="Arial"/>
              <a:buChar char="•"/>
            </a:pPr>
            <a:r>
              <a:rPr lang="en-US" sz="6066" spc="364">
                <a:solidFill>
                  <a:srgbClr val="000000"/>
                </a:solidFill>
                <a:latin typeface="DM Sans"/>
                <a:ea typeface="DM Sans"/>
                <a:cs typeface="DM Sans"/>
                <a:sym typeface="DM Sans"/>
              </a:rPr>
              <a:t>Yossef Abdelmajeed</a:t>
            </a:r>
          </a:p>
          <a:p>
            <a:pPr marL="1309834" lvl="1" indent="-654917" algn="l">
              <a:lnSpc>
                <a:spcPts val="8190"/>
              </a:lnSpc>
              <a:buFont typeface="Arial"/>
              <a:buChar char="•"/>
            </a:pPr>
            <a:r>
              <a:rPr lang="en-US" sz="6066" spc="364">
                <a:solidFill>
                  <a:srgbClr val="000000"/>
                </a:solidFill>
                <a:latin typeface="DM Sans"/>
                <a:ea typeface="DM Sans"/>
                <a:cs typeface="DM Sans"/>
                <a:sym typeface="DM Sans"/>
              </a:rPr>
              <a:t>Jehan Khalil</a:t>
            </a:r>
          </a:p>
          <a:p>
            <a:pPr marL="1309834" lvl="1" indent="-654917" algn="l">
              <a:lnSpc>
                <a:spcPts val="8190"/>
              </a:lnSpc>
              <a:buFont typeface="Arial"/>
              <a:buChar char="•"/>
            </a:pPr>
            <a:r>
              <a:rPr lang="en-US" sz="6066" spc="364">
                <a:solidFill>
                  <a:srgbClr val="000000"/>
                </a:solidFill>
                <a:latin typeface="DM Sans"/>
                <a:ea typeface="DM Sans"/>
                <a:cs typeface="DM Sans"/>
                <a:sym typeface="DM Sans"/>
              </a:rPr>
              <a:t>Mariam Zaki</a:t>
            </a:r>
          </a:p>
        </p:txBody>
      </p:sp>
      <p:sp>
        <p:nvSpPr>
          <p:cNvPr id="4" name="Freeform 4"/>
          <p:cNvSpPr/>
          <p:nvPr/>
        </p:nvSpPr>
        <p:spPr>
          <a:xfrm>
            <a:off x="12179374" y="2080415"/>
            <a:ext cx="4090505" cy="5356614"/>
          </a:xfrm>
          <a:custGeom>
            <a:avLst/>
            <a:gdLst/>
            <a:ahLst/>
            <a:cxnLst/>
            <a:rect l="l" t="t" r="r" b="b"/>
            <a:pathLst>
              <a:path w="4090505" h="5356614">
                <a:moveTo>
                  <a:pt x="0" y="0"/>
                </a:moveTo>
                <a:lnTo>
                  <a:pt x="4090506" y="0"/>
                </a:lnTo>
                <a:lnTo>
                  <a:pt x="4090506" y="5356614"/>
                </a:lnTo>
                <a:lnTo>
                  <a:pt x="0" y="53566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504950" y="1219173"/>
            <a:ext cx="9352137"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TEAM MEMBERS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670457" y="2329337"/>
            <a:ext cx="16984189" cy="7218280"/>
          </a:xfrm>
          <a:custGeom>
            <a:avLst/>
            <a:gdLst/>
            <a:ahLst/>
            <a:cxnLst/>
            <a:rect l="l" t="t" r="r" b="b"/>
            <a:pathLst>
              <a:path w="16984189" h="7218280">
                <a:moveTo>
                  <a:pt x="0" y="0"/>
                </a:moveTo>
                <a:lnTo>
                  <a:pt x="16984189" y="0"/>
                </a:lnTo>
                <a:lnTo>
                  <a:pt x="16984189" y="7218280"/>
                </a:lnTo>
                <a:lnTo>
                  <a:pt x="0" y="7218280"/>
                </a:lnTo>
                <a:lnTo>
                  <a:pt x="0" y="0"/>
                </a:lnTo>
                <a:close/>
              </a:path>
            </a:pathLst>
          </a:custGeom>
          <a:blipFill>
            <a:blip r:embed="rId13"/>
            <a:stretch>
              <a:fillRect/>
            </a:stretch>
          </a:blipFill>
        </p:spPr>
        <p:txBody>
          <a:bodyPr/>
          <a:lstStyle/>
          <a:p>
            <a:endParaRPr lang="en-US"/>
          </a:p>
        </p:txBody>
      </p:sp>
      <p:sp>
        <p:nvSpPr>
          <p:cNvPr id="9" name="TextBox 9"/>
          <p:cNvSpPr txBox="1"/>
          <p:nvPr/>
        </p:nvSpPr>
        <p:spPr>
          <a:xfrm>
            <a:off x="5511512" y="1285305"/>
            <a:ext cx="7264977" cy="679504"/>
          </a:xfrm>
          <a:prstGeom prst="rect">
            <a:avLst/>
          </a:prstGeom>
        </p:spPr>
        <p:txBody>
          <a:bodyPr lIns="0" tIns="0" rIns="0" bIns="0" rtlCol="0" anchor="t">
            <a:spAutoFit/>
          </a:bodyPr>
          <a:lstStyle/>
          <a:p>
            <a:pPr algn="ctr">
              <a:lnSpc>
                <a:spcPts val="5599"/>
              </a:lnSpc>
            </a:pPr>
            <a:r>
              <a:rPr lang="en-US" sz="3999">
                <a:solidFill>
                  <a:srgbClr val="000000"/>
                </a:solidFill>
                <a:latin typeface="Canva Sans"/>
                <a:ea typeface="Canva Sans"/>
                <a:cs typeface="Canva Sans"/>
                <a:sym typeface="Canva Sans"/>
              </a:rPr>
              <a:t>Box Plot of Image Dimensions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3930450" y="1995962"/>
            <a:ext cx="11432564" cy="7888469"/>
          </a:xfrm>
          <a:custGeom>
            <a:avLst/>
            <a:gdLst/>
            <a:ahLst/>
            <a:cxnLst/>
            <a:rect l="l" t="t" r="r" b="b"/>
            <a:pathLst>
              <a:path w="11432564" h="7888469">
                <a:moveTo>
                  <a:pt x="0" y="0"/>
                </a:moveTo>
                <a:lnTo>
                  <a:pt x="11432564" y="0"/>
                </a:lnTo>
                <a:lnTo>
                  <a:pt x="11432564" y="7888469"/>
                </a:lnTo>
                <a:lnTo>
                  <a:pt x="0" y="7888469"/>
                </a:lnTo>
                <a:lnTo>
                  <a:pt x="0" y="0"/>
                </a:lnTo>
                <a:close/>
              </a:path>
            </a:pathLst>
          </a:custGeom>
          <a:blipFill>
            <a:blip r:embed="rId13"/>
            <a:stretch>
              <a:fillRect/>
            </a:stretch>
          </a:blipFill>
        </p:spPr>
        <p:txBody>
          <a:bodyPr/>
          <a:lstStyle/>
          <a:p>
            <a:endParaRPr lang="en-US"/>
          </a:p>
        </p:txBody>
      </p:sp>
      <p:sp>
        <p:nvSpPr>
          <p:cNvPr id="9" name="TextBox 9"/>
          <p:cNvSpPr txBox="1"/>
          <p:nvPr/>
        </p:nvSpPr>
        <p:spPr>
          <a:xfrm>
            <a:off x="4785717" y="1285305"/>
            <a:ext cx="8716566" cy="679450"/>
          </a:xfrm>
          <a:prstGeom prst="rect">
            <a:avLst/>
          </a:prstGeom>
        </p:spPr>
        <p:txBody>
          <a:bodyPr lIns="0" tIns="0" rIns="0" bIns="0" rtlCol="0" anchor="t">
            <a:spAutoFit/>
          </a:bodyPr>
          <a:lstStyle/>
          <a:p>
            <a:pPr algn="ctr">
              <a:lnSpc>
                <a:spcPts val="5599"/>
              </a:lnSpc>
            </a:pPr>
            <a:r>
              <a:rPr lang="en-US" sz="3999">
                <a:solidFill>
                  <a:srgbClr val="000000"/>
                </a:solidFill>
                <a:latin typeface="Canva Sans"/>
                <a:ea typeface="Canva Sans"/>
                <a:cs typeface="Canva Sans"/>
                <a:sym typeface="Canva Sans"/>
              </a:rPr>
              <a:t>Violin Plot of Image Pixel Intensities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5525808" y="640350"/>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5003948" y="17230"/>
            <a:ext cx="12358048" cy="10672860"/>
          </a:xfrm>
          <a:custGeom>
            <a:avLst/>
            <a:gdLst/>
            <a:ahLst/>
            <a:cxnLst/>
            <a:rect l="l" t="t" r="r" b="b"/>
            <a:pathLst>
              <a:path w="12358048" h="10672860">
                <a:moveTo>
                  <a:pt x="0" y="0"/>
                </a:moveTo>
                <a:lnTo>
                  <a:pt x="12358048" y="0"/>
                </a:lnTo>
                <a:lnTo>
                  <a:pt x="12358048" y="10672860"/>
                </a:lnTo>
                <a:lnTo>
                  <a:pt x="0" y="10672860"/>
                </a:lnTo>
                <a:lnTo>
                  <a:pt x="0" y="0"/>
                </a:lnTo>
                <a:close/>
              </a:path>
            </a:pathLst>
          </a:custGeom>
          <a:blipFill>
            <a:blip r:embed="rId13"/>
            <a:stretch>
              <a:fillRect/>
            </a:stretch>
          </a:blipFill>
        </p:spPr>
        <p:txBody>
          <a:bodyPr/>
          <a:lstStyle/>
          <a:p>
            <a:endParaRPr lang="en-US"/>
          </a:p>
        </p:txBody>
      </p:sp>
      <p:sp>
        <p:nvSpPr>
          <p:cNvPr id="9" name="TextBox 9"/>
          <p:cNvSpPr txBox="1"/>
          <p:nvPr/>
        </p:nvSpPr>
        <p:spPr>
          <a:xfrm>
            <a:off x="203521" y="1249586"/>
            <a:ext cx="4339427" cy="2089312"/>
          </a:xfrm>
          <a:prstGeom prst="rect">
            <a:avLst/>
          </a:prstGeom>
        </p:spPr>
        <p:txBody>
          <a:bodyPr lIns="0" tIns="0" rIns="0" bIns="0" rtlCol="0" anchor="t">
            <a:spAutoFit/>
          </a:bodyPr>
          <a:lstStyle/>
          <a:p>
            <a:pPr algn="ctr">
              <a:lnSpc>
                <a:spcPts val="5599"/>
              </a:lnSpc>
            </a:pPr>
            <a:r>
              <a:rPr lang="en-US" sz="3999">
                <a:solidFill>
                  <a:srgbClr val="000000"/>
                </a:solidFill>
                <a:latin typeface="Canva Sans"/>
                <a:ea typeface="Canva Sans"/>
                <a:cs typeface="Canva Sans"/>
                <a:sym typeface="Canva Sans"/>
              </a:rPr>
              <a:t>Pair Plot for Multivariate Analysis</a:t>
            </a:r>
          </a:p>
        </p:txBody>
      </p:sp>
      <p:sp>
        <p:nvSpPr>
          <p:cNvPr id="10" name="TextBox 10"/>
          <p:cNvSpPr txBox="1"/>
          <p:nvPr/>
        </p:nvSpPr>
        <p:spPr>
          <a:xfrm>
            <a:off x="0" y="3836354"/>
            <a:ext cx="4746470" cy="4947448"/>
          </a:xfrm>
          <a:prstGeom prst="rect">
            <a:avLst/>
          </a:prstGeom>
        </p:spPr>
        <p:txBody>
          <a:bodyPr lIns="0" tIns="0" rIns="0" bIns="0" rtlCol="0" anchor="t">
            <a:spAutoFit/>
          </a:bodyPr>
          <a:lstStyle/>
          <a:p>
            <a:pPr algn="ctr">
              <a:lnSpc>
                <a:spcPts val="5636"/>
              </a:lnSpc>
            </a:pPr>
            <a:r>
              <a:rPr lang="en-US" sz="4025">
                <a:solidFill>
                  <a:srgbClr val="000000"/>
                </a:solidFill>
                <a:latin typeface="Canva Sans"/>
                <a:ea typeface="Canva Sans"/>
                <a:cs typeface="Canva Sans"/>
                <a:sym typeface="Canva Sans"/>
              </a:rPr>
              <a:t>extract some image features you can create a pair plot to explore relationships between these features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5525808" y="640350"/>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4640772" y="1632004"/>
            <a:ext cx="9637932" cy="8142125"/>
          </a:xfrm>
          <a:custGeom>
            <a:avLst/>
            <a:gdLst/>
            <a:ahLst/>
            <a:cxnLst/>
            <a:rect l="l" t="t" r="r" b="b"/>
            <a:pathLst>
              <a:path w="9637932" h="8142125">
                <a:moveTo>
                  <a:pt x="0" y="0"/>
                </a:moveTo>
                <a:lnTo>
                  <a:pt x="9637932" y="0"/>
                </a:lnTo>
                <a:lnTo>
                  <a:pt x="9637932" y="8142125"/>
                </a:lnTo>
                <a:lnTo>
                  <a:pt x="0" y="8142125"/>
                </a:lnTo>
                <a:lnTo>
                  <a:pt x="0" y="0"/>
                </a:lnTo>
                <a:close/>
              </a:path>
            </a:pathLst>
          </a:custGeom>
          <a:blipFill>
            <a:blip r:embed="rId13"/>
            <a:stretch>
              <a:fillRect/>
            </a:stretch>
          </a:blipFill>
        </p:spPr>
        <p:txBody>
          <a:bodyPr/>
          <a:lstStyle/>
          <a:p>
            <a:endParaRPr lang="en-US"/>
          </a:p>
        </p:txBody>
      </p:sp>
      <p:sp>
        <p:nvSpPr>
          <p:cNvPr id="9" name="TextBox 9"/>
          <p:cNvSpPr txBox="1"/>
          <p:nvPr/>
        </p:nvSpPr>
        <p:spPr>
          <a:xfrm>
            <a:off x="3855981" y="952500"/>
            <a:ext cx="9734345" cy="679504"/>
          </a:xfrm>
          <a:prstGeom prst="rect">
            <a:avLst/>
          </a:prstGeom>
        </p:spPr>
        <p:txBody>
          <a:bodyPr lIns="0" tIns="0" rIns="0" bIns="0" rtlCol="0" anchor="t">
            <a:spAutoFit/>
          </a:bodyPr>
          <a:lstStyle/>
          <a:p>
            <a:pPr algn="ctr">
              <a:lnSpc>
                <a:spcPts val="5599"/>
              </a:lnSpc>
            </a:pPr>
            <a:r>
              <a:rPr lang="en-US" sz="3999">
                <a:solidFill>
                  <a:srgbClr val="000000"/>
                </a:solidFill>
                <a:latin typeface="Canva Sans"/>
                <a:ea typeface="Canva Sans"/>
                <a:cs typeface="Canva Sans"/>
                <a:sym typeface="Canva Sans"/>
              </a:rPr>
              <a:t>Correlation Matrix for Image Features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6450329" y="2893999"/>
            <a:ext cx="11562560" cy="6707413"/>
          </a:xfrm>
          <a:custGeom>
            <a:avLst/>
            <a:gdLst/>
            <a:ahLst/>
            <a:cxnLst/>
            <a:rect l="l" t="t" r="r" b="b"/>
            <a:pathLst>
              <a:path w="11562560" h="6707413">
                <a:moveTo>
                  <a:pt x="0" y="0"/>
                </a:moveTo>
                <a:lnTo>
                  <a:pt x="11562560" y="0"/>
                </a:lnTo>
                <a:lnTo>
                  <a:pt x="11562560" y="6707413"/>
                </a:lnTo>
                <a:lnTo>
                  <a:pt x="0" y="6707413"/>
                </a:lnTo>
                <a:lnTo>
                  <a:pt x="0" y="0"/>
                </a:lnTo>
                <a:close/>
              </a:path>
            </a:pathLst>
          </a:custGeom>
          <a:blipFill>
            <a:blip r:embed="rId13"/>
            <a:stretch>
              <a:fillRect t="-4614"/>
            </a:stretch>
          </a:blipFill>
        </p:spPr>
        <p:txBody>
          <a:bodyPr/>
          <a:lstStyle/>
          <a:p>
            <a:endParaRPr lang="en-US"/>
          </a:p>
        </p:txBody>
      </p:sp>
      <p:sp>
        <p:nvSpPr>
          <p:cNvPr id="9" name="TextBox 9"/>
          <p:cNvSpPr txBox="1"/>
          <p:nvPr/>
        </p:nvSpPr>
        <p:spPr>
          <a:xfrm>
            <a:off x="1295247" y="1827244"/>
            <a:ext cx="7848753" cy="1177236"/>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Train data</a:t>
            </a:r>
          </a:p>
        </p:txBody>
      </p:sp>
      <p:sp>
        <p:nvSpPr>
          <p:cNvPr id="10" name="TextBox 10"/>
          <p:cNvSpPr txBox="1"/>
          <p:nvPr/>
        </p:nvSpPr>
        <p:spPr>
          <a:xfrm>
            <a:off x="1675663" y="3536324"/>
            <a:ext cx="5100257" cy="864851"/>
          </a:xfrm>
          <a:prstGeom prst="rect">
            <a:avLst/>
          </a:prstGeom>
        </p:spPr>
        <p:txBody>
          <a:bodyPr lIns="0" tIns="0" rIns="0" bIns="0" rtlCol="0" anchor="t">
            <a:spAutoFit/>
          </a:bodyPr>
          <a:lstStyle/>
          <a:p>
            <a:pPr marL="0" lvl="0" indent="0" algn="l">
              <a:lnSpc>
                <a:spcPts val="7038"/>
              </a:lnSpc>
              <a:spcBef>
                <a:spcPct val="0"/>
              </a:spcBef>
            </a:pPr>
            <a:r>
              <a:rPr lang="en-US" sz="5213" spc="312">
                <a:solidFill>
                  <a:srgbClr val="000000"/>
                </a:solidFill>
                <a:latin typeface="DM Sans"/>
                <a:ea typeface="DM Sans"/>
                <a:cs typeface="DM Sans"/>
                <a:sym typeface="DM Sans"/>
              </a:rPr>
              <a:t>balance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Freeform 16"/>
          <p:cNvSpPr/>
          <p:nvPr/>
        </p:nvSpPr>
        <p:spPr>
          <a:xfrm>
            <a:off x="8885130" y="872267"/>
            <a:ext cx="8609680" cy="8542466"/>
          </a:xfrm>
          <a:custGeom>
            <a:avLst/>
            <a:gdLst/>
            <a:ahLst/>
            <a:cxnLst/>
            <a:rect l="l" t="t" r="r" b="b"/>
            <a:pathLst>
              <a:path w="8609680" h="8542466">
                <a:moveTo>
                  <a:pt x="0" y="0"/>
                </a:moveTo>
                <a:lnTo>
                  <a:pt x="8609680" y="0"/>
                </a:lnTo>
                <a:lnTo>
                  <a:pt x="8609680" y="8542466"/>
                </a:lnTo>
                <a:lnTo>
                  <a:pt x="0" y="8542466"/>
                </a:lnTo>
                <a:lnTo>
                  <a:pt x="0" y="0"/>
                </a:lnTo>
                <a:close/>
              </a:path>
            </a:pathLst>
          </a:custGeom>
          <a:blipFill>
            <a:blip r:embed="rId29"/>
            <a:stretch>
              <a:fillRect t="-6542" b="-6542"/>
            </a:stretch>
          </a:blipFill>
        </p:spPr>
        <p:txBody>
          <a:bodyPr/>
          <a:lstStyle/>
          <a:p>
            <a:endParaRPr lang="en-US"/>
          </a:p>
        </p:txBody>
      </p:sp>
      <p:sp>
        <p:nvSpPr>
          <p:cNvPr id="17" name="TextBox 17"/>
          <p:cNvSpPr txBox="1"/>
          <p:nvPr/>
        </p:nvSpPr>
        <p:spPr>
          <a:xfrm>
            <a:off x="0" y="3349833"/>
            <a:ext cx="9722308" cy="3195319"/>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Some Sample Images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Freeform 16"/>
          <p:cNvSpPr/>
          <p:nvPr/>
        </p:nvSpPr>
        <p:spPr>
          <a:xfrm>
            <a:off x="2570549" y="2298818"/>
            <a:ext cx="6908679" cy="6719164"/>
          </a:xfrm>
          <a:custGeom>
            <a:avLst/>
            <a:gdLst/>
            <a:ahLst/>
            <a:cxnLst/>
            <a:rect l="l" t="t" r="r" b="b"/>
            <a:pathLst>
              <a:path w="6908679" h="6719164">
                <a:moveTo>
                  <a:pt x="0" y="0"/>
                </a:moveTo>
                <a:lnTo>
                  <a:pt x="6908679" y="0"/>
                </a:lnTo>
                <a:lnTo>
                  <a:pt x="6908679" y="6719165"/>
                </a:lnTo>
                <a:lnTo>
                  <a:pt x="0" y="6719165"/>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17" name="TextBox 17"/>
          <p:cNvSpPr txBox="1"/>
          <p:nvPr/>
        </p:nvSpPr>
        <p:spPr>
          <a:xfrm>
            <a:off x="1836866" y="528235"/>
            <a:ext cx="4188023" cy="1566490"/>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Models</a:t>
            </a:r>
          </a:p>
        </p:txBody>
      </p:sp>
      <p:sp>
        <p:nvSpPr>
          <p:cNvPr id="18" name="Freeform 18"/>
          <p:cNvSpPr/>
          <p:nvPr/>
        </p:nvSpPr>
        <p:spPr>
          <a:xfrm>
            <a:off x="8297110" y="2298818"/>
            <a:ext cx="6908679" cy="6719164"/>
          </a:xfrm>
          <a:custGeom>
            <a:avLst/>
            <a:gdLst/>
            <a:ahLst/>
            <a:cxnLst/>
            <a:rect l="l" t="t" r="r" b="b"/>
            <a:pathLst>
              <a:path w="6908679" h="6719164">
                <a:moveTo>
                  <a:pt x="0" y="0"/>
                </a:moveTo>
                <a:lnTo>
                  <a:pt x="6908679" y="0"/>
                </a:lnTo>
                <a:lnTo>
                  <a:pt x="6908679" y="6719165"/>
                </a:lnTo>
                <a:lnTo>
                  <a:pt x="0" y="6719165"/>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19" name="TextBox 19"/>
          <p:cNvSpPr txBox="1"/>
          <p:nvPr/>
        </p:nvSpPr>
        <p:spPr>
          <a:xfrm>
            <a:off x="4090664" y="3535257"/>
            <a:ext cx="978207" cy="580363"/>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CNN</a:t>
            </a:r>
          </a:p>
        </p:txBody>
      </p:sp>
      <p:sp>
        <p:nvSpPr>
          <p:cNvPr id="20" name="TextBox 20"/>
          <p:cNvSpPr txBox="1"/>
          <p:nvPr/>
        </p:nvSpPr>
        <p:spPr>
          <a:xfrm>
            <a:off x="2904437" y="6924549"/>
            <a:ext cx="3350662" cy="1180411"/>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EfficientNetV2L</a:t>
            </a:r>
          </a:p>
          <a:p>
            <a:pPr algn="ctr">
              <a:lnSpc>
                <a:spcPts val="4759"/>
              </a:lnSpc>
            </a:pPr>
            <a:endParaRPr lang="en-US" sz="3399" b="1">
              <a:solidFill>
                <a:srgbClr val="000000"/>
              </a:solidFill>
              <a:latin typeface="Canva Sans Bold"/>
              <a:ea typeface="Canva Sans Bold"/>
              <a:cs typeface="Canva Sans Bold"/>
              <a:sym typeface="Canva Sans Bold"/>
            </a:endParaRPr>
          </a:p>
        </p:txBody>
      </p:sp>
      <p:sp>
        <p:nvSpPr>
          <p:cNvPr id="21" name="TextBox 21"/>
          <p:cNvSpPr txBox="1"/>
          <p:nvPr/>
        </p:nvSpPr>
        <p:spPr>
          <a:xfrm>
            <a:off x="6854018" y="5214340"/>
            <a:ext cx="1443092" cy="1180411"/>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VGG16</a:t>
            </a:r>
          </a:p>
          <a:p>
            <a:pPr algn="ctr">
              <a:lnSpc>
                <a:spcPts val="4759"/>
              </a:lnSpc>
            </a:pPr>
            <a:endParaRPr lang="en-US" sz="3399" b="1">
              <a:solidFill>
                <a:srgbClr val="000000"/>
              </a:solidFill>
              <a:latin typeface="Canva Sans Bold"/>
              <a:ea typeface="Canva Sans Bold"/>
              <a:cs typeface="Canva Sans Bold"/>
              <a:sym typeface="Canva Sans Bold"/>
            </a:endParaRPr>
          </a:p>
        </p:txBody>
      </p:sp>
      <p:sp>
        <p:nvSpPr>
          <p:cNvPr id="22" name="TextBox 22"/>
          <p:cNvSpPr txBox="1"/>
          <p:nvPr/>
        </p:nvSpPr>
        <p:spPr>
          <a:xfrm>
            <a:off x="9144000" y="3535257"/>
            <a:ext cx="2580815" cy="1180411"/>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InceptionV3</a:t>
            </a:r>
          </a:p>
          <a:p>
            <a:pPr algn="ctr">
              <a:lnSpc>
                <a:spcPts val="4759"/>
              </a:lnSpc>
            </a:pPr>
            <a:endParaRPr lang="en-US" sz="3399" b="1">
              <a:solidFill>
                <a:srgbClr val="000000"/>
              </a:solidFill>
              <a:latin typeface="Canva Sans Bold"/>
              <a:ea typeface="Canva Sans Bold"/>
              <a:cs typeface="Canva Sans Bold"/>
              <a:sym typeface="Canva Sans Bold"/>
            </a:endParaRPr>
          </a:p>
        </p:txBody>
      </p:sp>
      <p:sp>
        <p:nvSpPr>
          <p:cNvPr id="23" name="TextBox 23"/>
          <p:cNvSpPr txBox="1"/>
          <p:nvPr/>
        </p:nvSpPr>
        <p:spPr>
          <a:xfrm>
            <a:off x="8937129" y="6924549"/>
            <a:ext cx="2787686" cy="1180411"/>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ResNet152V2</a:t>
            </a:r>
          </a:p>
          <a:p>
            <a:pPr algn="ctr">
              <a:lnSpc>
                <a:spcPts val="4759"/>
              </a:lnSpc>
            </a:pPr>
            <a:endParaRPr lang="en-US" sz="3399" b="1">
              <a:solidFill>
                <a:srgbClr val="000000"/>
              </a:solidFill>
              <a:latin typeface="Canva Sans Bold"/>
              <a:ea typeface="Canva Sans Bold"/>
              <a:cs typeface="Canva Sans Bold"/>
              <a:sym typeface="Canva Sans Bold"/>
            </a:endParaRPr>
          </a:p>
        </p:txBody>
      </p:sp>
      <p:sp>
        <p:nvSpPr>
          <p:cNvPr id="24" name="TextBox 24"/>
          <p:cNvSpPr txBox="1"/>
          <p:nvPr/>
        </p:nvSpPr>
        <p:spPr>
          <a:xfrm>
            <a:off x="12408153" y="5366208"/>
            <a:ext cx="1710576" cy="580363"/>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yolov8n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TextBox 3"/>
          <p:cNvSpPr txBox="1"/>
          <p:nvPr/>
        </p:nvSpPr>
        <p:spPr>
          <a:xfrm>
            <a:off x="520956" y="1368967"/>
            <a:ext cx="17401216" cy="2211125"/>
          </a:xfrm>
          <a:prstGeom prst="rect">
            <a:avLst/>
          </a:prstGeom>
        </p:spPr>
        <p:txBody>
          <a:bodyPr lIns="0" tIns="0" rIns="0" bIns="0" rtlCol="0" anchor="t">
            <a:spAutoFit/>
          </a:bodyPr>
          <a:lstStyle/>
          <a:p>
            <a:pPr algn="ctr">
              <a:lnSpc>
                <a:spcPts val="16490"/>
              </a:lnSpc>
            </a:pPr>
            <a:r>
              <a:rPr lang="en-US" sz="17000" b="1">
                <a:solidFill>
                  <a:srgbClr val="000000"/>
                </a:solidFill>
                <a:latin typeface="DM Sans Bold"/>
                <a:ea typeface="DM Sans Bold"/>
                <a:cs typeface="DM Sans Bold"/>
                <a:sym typeface="DM Sans Bold"/>
              </a:rPr>
              <a:t>VGG16</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2" name="Freeform 12"/>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3" name="Freeform 13"/>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4" name="Freeform 14"/>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5" name="Freeform 15"/>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6" name="Freeform 16"/>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7" name="Freeform 17"/>
          <p:cNvSpPr/>
          <p:nvPr/>
        </p:nvSpPr>
        <p:spPr>
          <a:xfrm>
            <a:off x="3570935" y="4687878"/>
            <a:ext cx="11301259" cy="3701162"/>
          </a:xfrm>
          <a:custGeom>
            <a:avLst/>
            <a:gdLst/>
            <a:ahLst/>
            <a:cxnLst/>
            <a:rect l="l" t="t" r="r" b="b"/>
            <a:pathLst>
              <a:path w="11301259" h="3701162">
                <a:moveTo>
                  <a:pt x="0" y="0"/>
                </a:moveTo>
                <a:lnTo>
                  <a:pt x="11301259" y="0"/>
                </a:lnTo>
                <a:lnTo>
                  <a:pt x="11301259" y="3701163"/>
                </a:lnTo>
                <a:lnTo>
                  <a:pt x="0" y="3701163"/>
                </a:lnTo>
                <a:lnTo>
                  <a:pt x="0" y="0"/>
                </a:lnTo>
                <a:close/>
              </a:path>
            </a:pathLst>
          </a:custGeom>
          <a:blipFill>
            <a:blip r:embed="rId29"/>
            <a:stretch>
              <a:fillRect/>
            </a:stretch>
          </a:blipFill>
        </p:spPr>
        <p:txBody>
          <a:bodyPr/>
          <a:lstStyle/>
          <a:p>
            <a:endParaRPr lang="en-US"/>
          </a:p>
        </p:txBody>
      </p:sp>
      <p:sp>
        <p:nvSpPr>
          <p:cNvPr id="18" name="TextBox 18"/>
          <p:cNvSpPr txBox="1"/>
          <p:nvPr/>
        </p:nvSpPr>
        <p:spPr>
          <a:xfrm>
            <a:off x="3446213" y="3252624"/>
            <a:ext cx="12366499" cy="178054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base_model = VGG16(weights='imagenet', include_top=False, input_shape=(IMG_SIZE, IMG_SIZE, 3))</a:t>
            </a:r>
          </a:p>
          <a:p>
            <a:pPr algn="ctr">
              <a:lnSpc>
                <a:spcPts val="4759"/>
              </a:lnSpc>
            </a:pPr>
            <a:endParaRPr lang="en-US" sz="3399">
              <a:solidFill>
                <a:srgbClr val="000000"/>
              </a:solidFill>
              <a:latin typeface="Canva Sans"/>
              <a:ea typeface="Canva Sans"/>
              <a:cs typeface="Canva Sans"/>
              <a:sym typeface="Canva Sans"/>
            </a:endParaRPr>
          </a:p>
        </p:txBody>
      </p:sp>
      <p:sp>
        <p:nvSpPr>
          <p:cNvPr id="19" name="TextBox 19"/>
          <p:cNvSpPr txBox="1"/>
          <p:nvPr/>
        </p:nvSpPr>
        <p:spPr>
          <a:xfrm>
            <a:off x="3646486" y="8542267"/>
            <a:ext cx="11301259" cy="505657"/>
          </a:xfrm>
          <a:prstGeom prst="rect">
            <a:avLst/>
          </a:prstGeom>
        </p:spPr>
        <p:txBody>
          <a:bodyPr lIns="0" tIns="0" rIns="0" bIns="0" rtlCol="0" anchor="t">
            <a:spAutoFit/>
          </a:bodyPr>
          <a:lstStyle/>
          <a:p>
            <a:pPr algn="ctr">
              <a:lnSpc>
                <a:spcPts val="4154"/>
              </a:lnSpc>
              <a:spcBef>
                <a:spcPct val="0"/>
              </a:spcBef>
            </a:pPr>
            <a:r>
              <a:rPr lang="en-US" sz="2967" b="1">
                <a:solidFill>
                  <a:srgbClr val="000000"/>
                </a:solidFill>
                <a:latin typeface="Canva Sans Bold"/>
                <a:ea typeface="Canva Sans Bold"/>
                <a:cs typeface="Canva Sans Bold"/>
                <a:sym typeface="Canva Sans Bold"/>
              </a:rPr>
              <a:t>loss</a:t>
            </a:r>
            <a:r>
              <a:rPr lang="en-US" sz="2967">
                <a:solidFill>
                  <a:srgbClr val="000000"/>
                </a:solidFill>
                <a:latin typeface="Canva Sans"/>
                <a:ea typeface="Canva Sans"/>
                <a:cs typeface="Canva Sans"/>
                <a:sym typeface="Canva Sans"/>
              </a:rPr>
              <a:t>: 1.5701 - </a:t>
            </a:r>
            <a:r>
              <a:rPr lang="en-US" sz="2967" b="1">
                <a:solidFill>
                  <a:srgbClr val="000000"/>
                </a:solidFill>
                <a:latin typeface="Canva Sans Bold"/>
                <a:ea typeface="Canva Sans Bold"/>
                <a:cs typeface="Canva Sans Bold"/>
                <a:sym typeface="Canva Sans Bold"/>
              </a:rPr>
              <a:t>accuracy</a:t>
            </a:r>
            <a:r>
              <a:rPr lang="en-US" sz="2967">
                <a:solidFill>
                  <a:srgbClr val="000000"/>
                </a:solidFill>
                <a:latin typeface="Canva Sans"/>
                <a:ea typeface="Canva Sans"/>
                <a:cs typeface="Canva Sans"/>
                <a:sym typeface="Canva Sans"/>
              </a:rPr>
              <a:t>: 0.5852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Freeform 16"/>
          <p:cNvSpPr/>
          <p:nvPr/>
        </p:nvSpPr>
        <p:spPr>
          <a:xfrm>
            <a:off x="4861154" y="1184007"/>
            <a:ext cx="12398146" cy="8074293"/>
          </a:xfrm>
          <a:custGeom>
            <a:avLst/>
            <a:gdLst/>
            <a:ahLst/>
            <a:cxnLst/>
            <a:rect l="l" t="t" r="r" b="b"/>
            <a:pathLst>
              <a:path w="12398146" h="8074293">
                <a:moveTo>
                  <a:pt x="0" y="0"/>
                </a:moveTo>
                <a:lnTo>
                  <a:pt x="12398146" y="0"/>
                </a:lnTo>
                <a:lnTo>
                  <a:pt x="12398146" y="8074293"/>
                </a:lnTo>
                <a:lnTo>
                  <a:pt x="0" y="8074293"/>
                </a:lnTo>
                <a:lnTo>
                  <a:pt x="0" y="0"/>
                </a:lnTo>
                <a:close/>
              </a:path>
            </a:pathLst>
          </a:custGeom>
          <a:blipFill>
            <a:blip r:embed="rId29"/>
            <a:stretch>
              <a:fillRect/>
            </a:stretch>
          </a:blipFill>
        </p:spPr>
        <p:txBody>
          <a:bodyPr/>
          <a:lstStyle/>
          <a:p>
            <a:endParaRPr lang="en-US"/>
          </a:p>
        </p:txBody>
      </p:sp>
      <p:sp>
        <p:nvSpPr>
          <p:cNvPr id="17" name="TextBox 17"/>
          <p:cNvSpPr txBox="1"/>
          <p:nvPr/>
        </p:nvSpPr>
        <p:spPr>
          <a:xfrm>
            <a:off x="1280812" y="4322977"/>
            <a:ext cx="3378534" cy="1811074"/>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Model </a:t>
            </a:r>
          </a:p>
          <a:p>
            <a:pPr algn="ctr">
              <a:lnSpc>
                <a:spcPts val="7279"/>
              </a:lnSpc>
            </a:pPr>
            <a:r>
              <a:rPr lang="en-US" sz="5199" b="1">
                <a:solidFill>
                  <a:srgbClr val="000000"/>
                </a:solidFill>
                <a:latin typeface="Canva Sans Bold"/>
                <a:ea typeface="Canva Sans Bold"/>
                <a:cs typeface="Canva Sans Bold"/>
                <a:sym typeface="Canva Sans Bold"/>
              </a:rPr>
              <a:t>Prediction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TextBox 3"/>
          <p:cNvSpPr txBox="1"/>
          <p:nvPr/>
        </p:nvSpPr>
        <p:spPr>
          <a:xfrm>
            <a:off x="1028700" y="614498"/>
            <a:ext cx="16933189" cy="2211071"/>
          </a:xfrm>
          <a:prstGeom prst="rect">
            <a:avLst/>
          </a:prstGeom>
        </p:spPr>
        <p:txBody>
          <a:bodyPr lIns="0" tIns="0" rIns="0" bIns="0" rtlCol="0" anchor="t">
            <a:spAutoFit/>
          </a:bodyPr>
          <a:lstStyle/>
          <a:p>
            <a:pPr algn="ctr">
              <a:lnSpc>
                <a:spcPts val="16490"/>
              </a:lnSpc>
            </a:pPr>
            <a:r>
              <a:rPr lang="en-US" sz="17000" b="1">
                <a:solidFill>
                  <a:srgbClr val="000000"/>
                </a:solidFill>
                <a:latin typeface="DM Sans Bold"/>
                <a:ea typeface="DM Sans Bold"/>
                <a:cs typeface="DM Sans Bold"/>
                <a:sym typeface="DM Sans Bold"/>
              </a:rPr>
              <a:t>CNN </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2" name="Freeform 12"/>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3" name="Freeform 13"/>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4" name="Freeform 14"/>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5" name="Freeform 15"/>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6" name="Freeform 16"/>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7" name="Freeform 17"/>
          <p:cNvSpPr/>
          <p:nvPr/>
        </p:nvSpPr>
        <p:spPr>
          <a:xfrm>
            <a:off x="6660630" y="4832111"/>
            <a:ext cx="11301259" cy="3701162"/>
          </a:xfrm>
          <a:custGeom>
            <a:avLst/>
            <a:gdLst/>
            <a:ahLst/>
            <a:cxnLst/>
            <a:rect l="l" t="t" r="r" b="b"/>
            <a:pathLst>
              <a:path w="11301259" h="3701162">
                <a:moveTo>
                  <a:pt x="0" y="0"/>
                </a:moveTo>
                <a:lnTo>
                  <a:pt x="11301259" y="0"/>
                </a:lnTo>
                <a:lnTo>
                  <a:pt x="11301259" y="3701162"/>
                </a:lnTo>
                <a:lnTo>
                  <a:pt x="0" y="3701162"/>
                </a:lnTo>
                <a:lnTo>
                  <a:pt x="0" y="0"/>
                </a:lnTo>
                <a:close/>
              </a:path>
            </a:pathLst>
          </a:custGeom>
          <a:blipFill>
            <a:blip r:embed="rId29"/>
            <a:stretch>
              <a:fillRect/>
            </a:stretch>
          </a:blipFill>
        </p:spPr>
        <p:txBody>
          <a:bodyPr/>
          <a:lstStyle/>
          <a:p>
            <a:endParaRPr lang="en-US"/>
          </a:p>
        </p:txBody>
      </p:sp>
      <p:sp>
        <p:nvSpPr>
          <p:cNvPr id="18" name="TextBox 18"/>
          <p:cNvSpPr txBox="1"/>
          <p:nvPr/>
        </p:nvSpPr>
        <p:spPr>
          <a:xfrm>
            <a:off x="6660630" y="8677937"/>
            <a:ext cx="1130125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loss: 2.1192 - accuracy: 0.6741</a:t>
            </a:r>
          </a:p>
        </p:txBody>
      </p:sp>
      <p:sp>
        <p:nvSpPr>
          <p:cNvPr id="19" name="TextBox 19"/>
          <p:cNvSpPr txBox="1"/>
          <p:nvPr/>
        </p:nvSpPr>
        <p:spPr>
          <a:xfrm>
            <a:off x="1686576" y="7528587"/>
            <a:ext cx="3594199" cy="1216025"/>
          </a:xfrm>
          <a:prstGeom prst="rect">
            <a:avLst/>
          </a:prstGeom>
        </p:spPr>
        <p:txBody>
          <a:bodyPr lIns="0" tIns="0" rIns="0" bIns="0" rtlCol="0" anchor="t">
            <a:spAutoFit/>
          </a:bodyPr>
          <a:lstStyle/>
          <a:p>
            <a:pPr algn="ctr">
              <a:lnSpc>
                <a:spcPts val="4900"/>
              </a:lnSpc>
            </a:pPr>
            <a:r>
              <a:rPr lang="en-US" sz="3500">
                <a:solidFill>
                  <a:srgbClr val="000000"/>
                </a:solidFill>
                <a:latin typeface="Canva Sans"/>
                <a:ea typeface="Canva Sans"/>
                <a:cs typeface="Canva Sans"/>
                <a:sym typeface="Canva Sans"/>
              </a:rPr>
              <a:t>input:(None,256)</a:t>
            </a:r>
          </a:p>
          <a:p>
            <a:pPr algn="ctr">
              <a:lnSpc>
                <a:spcPts val="4900"/>
              </a:lnSpc>
            </a:pPr>
            <a:r>
              <a:rPr lang="en-US" sz="3500">
                <a:solidFill>
                  <a:srgbClr val="000000"/>
                </a:solidFill>
                <a:latin typeface="Canva Sans"/>
                <a:ea typeface="Canva Sans"/>
                <a:cs typeface="Canva Sans"/>
                <a:sym typeface="Canva Sans"/>
              </a:rPr>
              <a:t>output:(None,8)</a:t>
            </a:r>
          </a:p>
        </p:txBody>
      </p:sp>
      <p:sp>
        <p:nvSpPr>
          <p:cNvPr id="20" name="TextBox 20"/>
          <p:cNvSpPr txBox="1"/>
          <p:nvPr/>
        </p:nvSpPr>
        <p:spPr>
          <a:xfrm>
            <a:off x="396466" y="2954338"/>
            <a:ext cx="6466063" cy="4311650"/>
          </a:xfrm>
          <a:prstGeom prst="rect">
            <a:avLst/>
          </a:prstGeom>
        </p:spPr>
        <p:txBody>
          <a:bodyPr lIns="0" tIns="0" rIns="0" bIns="0" rtlCol="0" anchor="t">
            <a:spAutoFit/>
          </a:bodyPr>
          <a:lstStyle/>
          <a:p>
            <a:pPr algn="ctr">
              <a:lnSpc>
                <a:spcPts val="4900"/>
              </a:lnSpc>
            </a:pPr>
            <a:r>
              <a:rPr lang="en-US" sz="3500">
                <a:solidFill>
                  <a:srgbClr val="000000"/>
                </a:solidFill>
                <a:latin typeface="Canva Sans"/>
                <a:ea typeface="Canva Sans"/>
                <a:cs typeface="Canva Sans"/>
                <a:sym typeface="Canva Sans"/>
              </a:rPr>
              <a:t>Convolutional Neural Network (CNN) architecture with 17 layers. Each layer has its own set of parameters, contributing to the overall complexity and functionality of the network.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AutoShape 3"/>
          <p:cNvSpPr/>
          <p:nvPr/>
        </p:nvSpPr>
        <p:spPr>
          <a:xfrm>
            <a:off x="-886757" y="5074942"/>
            <a:ext cx="20061513" cy="0"/>
          </a:xfrm>
          <a:prstGeom prst="line">
            <a:avLst/>
          </a:prstGeom>
          <a:ln w="28575" cap="flat">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2768137" y="4901882"/>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US"/>
            </a:p>
          </p:txBody>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436986" y="4875402"/>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txBody>
            <a:bodyPr/>
            <a:lstStyle/>
            <a:p>
              <a:endParaRPr lang="en-US"/>
            </a:p>
          </p:txBody>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5242129" y="4928361"/>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US"/>
            </a:p>
          </p:txBody>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8321230" y="4875402"/>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US"/>
            </a:p>
          </p:txBody>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TextBox 16"/>
          <p:cNvSpPr txBox="1"/>
          <p:nvPr/>
        </p:nvSpPr>
        <p:spPr>
          <a:xfrm>
            <a:off x="4732501" y="1615947"/>
            <a:ext cx="8822997" cy="1177290"/>
          </a:xfrm>
          <a:prstGeom prst="rect">
            <a:avLst/>
          </a:prstGeom>
        </p:spPr>
        <p:txBody>
          <a:bodyPr lIns="0" tIns="0" rIns="0" bIns="0" rtlCol="0" anchor="t">
            <a:spAutoFit/>
          </a:bodyPr>
          <a:lstStyle/>
          <a:p>
            <a:pPr marL="0" lvl="1" indent="0" algn="ctr">
              <a:lnSpc>
                <a:spcPts val="8730"/>
              </a:lnSpc>
              <a:spcBef>
                <a:spcPct val="0"/>
              </a:spcBef>
            </a:pPr>
            <a:r>
              <a:rPr lang="en-US" sz="9000" b="1">
                <a:solidFill>
                  <a:srgbClr val="000000"/>
                </a:solidFill>
                <a:latin typeface="DM Sans Bold"/>
                <a:ea typeface="DM Sans Bold"/>
                <a:cs typeface="DM Sans Bold"/>
                <a:sym typeface="DM Sans Bold"/>
              </a:rPr>
              <a:t>AGENDA</a:t>
            </a:r>
          </a:p>
        </p:txBody>
      </p:sp>
      <p:sp>
        <p:nvSpPr>
          <p:cNvPr id="17" name="TextBox 17"/>
          <p:cNvSpPr txBox="1"/>
          <p:nvPr/>
        </p:nvSpPr>
        <p:spPr>
          <a:xfrm>
            <a:off x="436986" y="5667528"/>
            <a:ext cx="2197323" cy="679451"/>
          </a:xfrm>
          <a:prstGeom prst="rect">
            <a:avLst/>
          </a:prstGeom>
        </p:spPr>
        <p:txBody>
          <a:bodyPr lIns="0" tIns="0" rIns="0" bIns="0" rtlCol="0" anchor="t">
            <a:spAutoFit/>
          </a:bodyPr>
          <a:lstStyle/>
          <a:p>
            <a:pPr algn="l">
              <a:lnSpc>
                <a:spcPts val="5150"/>
              </a:lnSpc>
            </a:pPr>
            <a:r>
              <a:rPr lang="en-US" sz="5000" b="1">
                <a:solidFill>
                  <a:srgbClr val="000000"/>
                </a:solidFill>
                <a:latin typeface="DM Sans Bold"/>
                <a:ea typeface="DM Sans Bold"/>
                <a:cs typeface="DM Sans Bold"/>
                <a:sym typeface="DM Sans Bold"/>
              </a:rPr>
              <a:t>01</a:t>
            </a:r>
          </a:p>
        </p:txBody>
      </p:sp>
      <p:sp>
        <p:nvSpPr>
          <p:cNvPr id="18" name="TextBox 18"/>
          <p:cNvSpPr txBox="1"/>
          <p:nvPr/>
        </p:nvSpPr>
        <p:spPr>
          <a:xfrm>
            <a:off x="2786440" y="5694008"/>
            <a:ext cx="2197323" cy="679451"/>
          </a:xfrm>
          <a:prstGeom prst="rect">
            <a:avLst/>
          </a:prstGeom>
        </p:spPr>
        <p:txBody>
          <a:bodyPr lIns="0" tIns="0" rIns="0" bIns="0" rtlCol="0" anchor="t">
            <a:spAutoFit/>
          </a:bodyPr>
          <a:lstStyle/>
          <a:p>
            <a:pPr algn="l">
              <a:lnSpc>
                <a:spcPts val="5150"/>
              </a:lnSpc>
            </a:pPr>
            <a:r>
              <a:rPr lang="en-US" sz="5000" b="1">
                <a:solidFill>
                  <a:srgbClr val="000000"/>
                </a:solidFill>
                <a:latin typeface="DM Sans Bold"/>
                <a:ea typeface="DM Sans Bold"/>
                <a:cs typeface="DM Sans Bold"/>
                <a:sym typeface="DM Sans Bold"/>
              </a:rPr>
              <a:t>02</a:t>
            </a:r>
          </a:p>
        </p:txBody>
      </p:sp>
      <p:sp>
        <p:nvSpPr>
          <p:cNvPr id="19" name="TextBox 19"/>
          <p:cNvSpPr txBox="1"/>
          <p:nvPr/>
        </p:nvSpPr>
        <p:spPr>
          <a:xfrm>
            <a:off x="436986" y="6451754"/>
            <a:ext cx="2646492" cy="558165"/>
          </a:xfrm>
          <a:prstGeom prst="rect">
            <a:avLst/>
          </a:prstGeom>
        </p:spPr>
        <p:txBody>
          <a:bodyPr lIns="0" tIns="0" rIns="0" bIns="0" rtlCol="0" anchor="t">
            <a:spAutoFit/>
          </a:bodyPr>
          <a:lstStyle/>
          <a:p>
            <a:pPr algn="l">
              <a:lnSpc>
                <a:spcPts val="4680"/>
              </a:lnSpc>
            </a:pPr>
            <a:r>
              <a:rPr lang="en-US" sz="3000">
                <a:solidFill>
                  <a:srgbClr val="000000"/>
                </a:solidFill>
                <a:latin typeface="DM Sans"/>
                <a:ea typeface="DM Sans"/>
                <a:cs typeface="DM Sans"/>
                <a:sym typeface="DM Sans"/>
              </a:rPr>
              <a:t>Introduction</a:t>
            </a:r>
          </a:p>
        </p:txBody>
      </p:sp>
      <p:sp>
        <p:nvSpPr>
          <p:cNvPr id="20" name="TextBox 20"/>
          <p:cNvSpPr txBox="1"/>
          <p:nvPr/>
        </p:nvSpPr>
        <p:spPr>
          <a:xfrm>
            <a:off x="2250901" y="3812385"/>
            <a:ext cx="2732862" cy="558165"/>
          </a:xfrm>
          <a:prstGeom prst="rect">
            <a:avLst/>
          </a:prstGeom>
        </p:spPr>
        <p:txBody>
          <a:bodyPr lIns="0" tIns="0" rIns="0" bIns="0" rtlCol="0" anchor="t">
            <a:spAutoFit/>
          </a:bodyPr>
          <a:lstStyle/>
          <a:p>
            <a:pPr algn="l">
              <a:lnSpc>
                <a:spcPts val="4680"/>
              </a:lnSpc>
            </a:pPr>
            <a:r>
              <a:rPr lang="en-US" sz="3000">
                <a:solidFill>
                  <a:srgbClr val="000000"/>
                </a:solidFill>
                <a:latin typeface="DM Sans"/>
                <a:ea typeface="DM Sans"/>
                <a:cs typeface="DM Sans"/>
                <a:sym typeface="DM Sans"/>
              </a:rPr>
              <a:t>Objective </a:t>
            </a:r>
          </a:p>
        </p:txBody>
      </p:sp>
      <p:sp>
        <p:nvSpPr>
          <p:cNvPr id="21" name="TextBox 21"/>
          <p:cNvSpPr txBox="1"/>
          <p:nvPr/>
        </p:nvSpPr>
        <p:spPr>
          <a:xfrm>
            <a:off x="5260431" y="5720488"/>
            <a:ext cx="2197323" cy="679451"/>
          </a:xfrm>
          <a:prstGeom prst="rect">
            <a:avLst/>
          </a:prstGeom>
        </p:spPr>
        <p:txBody>
          <a:bodyPr lIns="0" tIns="0" rIns="0" bIns="0" rtlCol="0" anchor="t">
            <a:spAutoFit/>
          </a:bodyPr>
          <a:lstStyle/>
          <a:p>
            <a:pPr algn="l">
              <a:lnSpc>
                <a:spcPts val="5150"/>
              </a:lnSpc>
            </a:pPr>
            <a:r>
              <a:rPr lang="en-US" sz="5000" b="1">
                <a:solidFill>
                  <a:srgbClr val="000000"/>
                </a:solidFill>
                <a:latin typeface="DM Sans Bold"/>
                <a:ea typeface="DM Sans Bold"/>
                <a:cs typeface="DM Sans Bold"/>
                <a:sym typeface="DM Sans Bold"/>
              </a:rPr>
              <a:t>03</a:t>
            </a:r>
          </a:p>
        </p:txBody>
      </p:sp>
      <p:sp>
        <p:nvSpPr>
          <p:cNvPr id="22" name="TextBox 22"/>
          <p:cNvSpPr txBox="1"/>
          <p:nvPr/>
        </p:nvSpPr>
        <p:spPr>
          <a:xfrm>
            <a:off x="4732501" y="6504713"/>
            <a:ext cx="3423206" cy="558165"/>
          </a:xfrm>
          <a:prstGeom prst="rect">
            <a:avLst/>
          </a:prstGeom>
        </p:spPr>
        <p:txBody>
          <a:bodyPr lIns="0" tIns="0" rIns="0" bIns="0" rtlCol="0" anchor="t">
            <a:spAutoFit/>
          </a:bodyPr>
          <a:lstStyle/>
          <a:p>
            <a:pPr algn="l">
              <a:lnSpc>
                <a:spcPts val="4680"/>
              </a:lnSpc>
            </a:pPr>
            <a:r>
              <a:rPr lang="en-US" sz="3000">
                <a:solidFill>
                  <a:srgbClr val="000000"/>
                </a:solidFill>
                <a:latin typeface="DM Sans"/>
                <a:ea typeface="DM Sans"/>
                <a:cs typeface="DM Sans"/>
                <a:sym typeface="DM Sans"/>
              </a:rPr>
              <a:t>Problem &amp; Solution</a:t>
            </a:r>
          </a:p>
        </p:txBody>
      </p:sp>
      <p:sp>
        <p:nvSpPr>
          <p:cNvPr id="23" name="TextBox 23"/>
          <p:cNvSpPr txBox="1"/>
          <p:nvPr/>
        </p:nvSpPr>
        <p:spPr>
          <a:xfrm>
            <a:off x="8339532" y="5667528"/>
            <a:ext cx="2197323" cy="679451"/>
          </a:xfrm>
          <a:prstGeom prst="rect">
            <a:avLst/>
          </a:prstGeom>
        </p:spPr>
        <p:txBody>
          <a:bodyPr lIns="0" tIns="0" rIns="0" bIns="0" rtlCol="0" anchor="t">
            <a:spAutoFit/>
          </a:bodyPr>
          <a:lstStyle/>
          <a:p>
            <a:pPr algn="l">
              <a:lnSpc>
                <a:spcPts val="5150"/>
              </a:lnSpc>
            </a:pPr>
            <a:r>
              <a:rPr lang="en-US" sz="5000" b="1">
                <a:solidFill>
                  <a:srgbClr val="000000"/>
                </a:solidFill>
                <a:latin typeface="DM Sans Bold"/>
                <a:ea typeface="DM Sans Bold"/>
                <a:cs typeface="DM Sans Bold"/>
                <a:sym typeface="DM Sans Bold"/>
              </a:rPr>
              <a:t>04</a:t>
            </a:r>
          </a:p>
        </p:txBody>
      </p:sp>
      <p:sp>
        <p:nvSpPr>
          <p:cNvPr id="24" name="TextBox 24"/>
          <p:cNvSpPr txBox="1"/>
          <p:nvPr/>
        </p:nvSpPr>
        <p:spPr>
          <a:xfrm>
            <a:off x="7500040" y="3812385"/>
            <a:ext cx="2646492" cy="558165"/>
          </a:xfrm>
          <a:prstGeom prst="rect">
            <a:avLst/>
          </a:prstGeom>
        </p:spPr>
        <p:txBody>
          <a:bodyPr lIns="0" tIns="0" rIns="0" bIns="0" rtlCol="0" anchor="t">
            <a:spAutoFit/>
          </a:bodyPr>
          <a:lstStyle/>
          <a:p>
            <a:pPr algn="l">
              <a:lnSpc>
                <a:spcPts val="4680"/>
              </a:lnSpc>
            </a:pPr>
            <a:r>
              <a:rPr lang="en-US" sz="3000">
                <a:solidFill>
                  <a:srgbClr val="000000"/>
                </a:solidFill>
                <a:latin typeface="DM Sans"/>
                <a:ea typeface="DM Sans"/>
                <a:cs typeface="DM Sans"/>
                <a:sym typeface="DM Sans"/>
              </a:rPr>
              <a:t>Methodology </a:t>
            </a:r>
          </a:p>
        </p:txBody>
      </p:sp>
      <p:sp>
        <p:nvSpPr>
          <p:cNvPr id="25" name="Freeform 25"/>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Freeform 26"/>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27" name="Freeform 27"/>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8" name="Freeform 28"/>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29" name="Freeform 29"/>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30" name="Freeform 30"/>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31" name="Freeform 31"/>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32" name="Freeform 32"/>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grpSp>
        <p:nvGrpSpPr>
          <p:cNvPr id="33" name="Group 33"/>
          <p:cNvGrpSpPr/>
          <p:nvPr/>
        </p:nvGrpSpPr>
        <p:grpSpPr>
          <a:xfrm>
            <a:off x="11353817" y="4875402"/>
            <a:ext cx="502056" cy="502056"/>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US"/>
            </a:p>
          </p:txBody>
        </p:sp>
        <p:sp>
          <p:nvSpPr>
            <p:cNvPr id="35" name="TextBox 3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36" name="TextBox 36"/>
          <p:cNvSpPr txBox="1"/>
          <p:nvPr/>
        </p:nvSpPr>
        <p:spPr>
          <a:xfrm>
            <a:off x="11372119" y="5667528"/>
            <a:ext cx="2197323" cy="679451"/>
          </a:xfrm>
          <a:prstGeom prst="rect">
            <a:avLst/>
          </a:prstGeom>
        </p:spPr>
        <p:txBody>
          <a:bodyPr lIns="0" tIns="0" rIns="0" bIns="0" rtlCol="0" anchor="t">
            <a:spAutoFit/>
          </a:bodyPr>
          <a:lstStyle/>
          <a:p>
            <a:pPr algn="l">
              <a:lnSpc>
                <a:spcPts val="5150"/>
              </a:lnSpc>
            </a:pPr>
            <a:r>
              <a:rPr lang="en-US" sz="5000" b="1">
                <a:solidFill>
                  <a:srgbClr val="000000"/>
                </a:solidFill>
                <a:latin typeface="DM Sans Bold"/>
                <a:ea typeface="DM Sans Bold"/>
                <a:cs typeface="DM Sans Bold"/>
                <a:sym typeface="DM Sans Bold"/>
              </a:rPr>
              <a:t>04</a:t>
            </a:r>
          </a:p>
        </p:txBody>
      </p:sp>
      <p:sp>
        <p:nvSpPr>
          <p:cNvPr id="37" name="TextBox 37"/>
          <p:cNvSpPr txBox="1"/>
          <p:nvPr/>
        </p:nvSpPr>
        <p:spPr>
          <a:xfrm>
            <a:off x="11372119" y="6451754"/>
            <a:ext cx="2646492" cy="558165"/>
          </a:xfrm>
          <a:prstGeom prst="rect">
            <a:avLst/>
          </a:prstGeom>
        </p:spPr>
        <p:txBody>
          <a:bodyPr lIns="0" tIns="0" rIns="0" bIns="0" rtlCol="0" anchor="t">
            <a:spAutoFit/>
          </a:bodyPr>
          <a:lstStyle/>
          <a:p>
            <a:pPr algn="l">
              <a:lnSpc>
                <a:spcPts val="4680"/>
              </a:lnSpc>
            </a:pPr>
            <a:r>
              <a:rPr lang="en-US" sz="3000">
                <a:solidFill>
                  <a:srgbClr val="000000"/>
                </a:solidFill>
                <a:latin typeface="DM Sans"/>
                <a:ea typeface="DM Sans"/>
                <a:cs typeface="DM Sans"/>
                <a:sym typeface="DM Sans"/>
              </a:rPr>
              <a:t>Demo</a:t>
            </a:r>
          </a:p>
        </p:txBody>
      </p:sp>
      <p:grpSp>
        <p:nvGrpSpPr>
          <p:cNvPr id="38" name="Group 38"/>
          <p:cNvGrpSpPr/>
          <p:nvPr/>
        </p:nvGrpSpPr>
        <p:grpSpPr>
          <a:xfrm>
            <a:off x="13439007" y="4901882"/>
            <a:ext cx="502056" cy="502056"/>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US"/>
            </a:p>
          </p:txBody>
        </p:sp>
        <p:sp>
          <p:nvSpPr>
            <p:cNvPr id="40" name="TextBox 40"/>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41" name="TextBox 41"/>
          <p:cNvSpPr txBox="1"/>
          <p:nvPr/>
        </p:nvSpPr>
        <p:spPr>
          <a:xfrm>
            <a:off x="13457309" y="5694008"/>
            <a:ext cx="2197323" cy="679423"/>
          </a:xfrm>
          <a:prstGeom prst="rect">
            <a:avLst/>
          </a:prstGeom>
        </p:spPr>
        <p:txBody>
          <a:bodyPr lIns="0" tIns="0" rIns="0" bIns="0" rtlCol="0" anchor="t">
            <a:spAutoFit/>
          </a:bodyPr>
          <a:lstStyle/>
          <a:p>
            <a:pPr algn="l">
              <a:lnSpc>
                <a:spcPts val="5150"/>
              </a:lnSpc>
            </a:pPr>
            <a:r>
              <a:rPr lang="en-US" sz="5000" b="1">
                <a:solidFill>
                  <a:srgbClr val="000000"/>
                </a:solidFill>
                <a:latin typeface="DM Sans Bold"/>
                <a:ea typeface="DM Sans Bold"/>
                <a:cs typeface="DM Sans Bold"/>
                <a:sym typeface="DM Sans Bold"/>
              </a:rPr>
              <a:t>05</a:t>
            </a:r>
          </a:p>
        </p:txBody>
      </p:sp>
      <p:sp>
        <p:nvSpPr>
          <p:cNvPr id="42" name="TextBox 42"/>
          <p:cNvSpPr txBox="1"/>
          <p:nvPr/>
        </p:nvSpPr>
        <p:spPr>
          <a:xfrm>
            <a:off x="13206281" y="3819815"/>
            <a:ext cx="2646492" cy="558165"/>
          </a:xfrm>
          <a:prstGeom prst="rect">
            <a:avLst/>
          </a:prstGeom>
        </p:spPr>
        <p:txBody>
          <a:bodyPr lIns="0" tIns="0" rIns="0" bIns="0" rtlCol="0" anchor="t">
            <a:spAutoFit/>
          </a:bodyPr>
          <a:lstStyle/>
          <a:p>
            <a:pPr algn="l">
              <a:lnSpc>
                <a:spcPts val="4680"/>
              </a:lnSpc>
            </a:pPr>
            <a:r>
              <a:rPr lang="en-US" sz="3000">
                <a:solidFill>
                  <a:srgbClr val="000000"/>
                </a:solidFill>
                <a:latin typeface="DM Sans"/>
                <a:ea typeface="DM Sans"/>
                <a:cs typeface="DM Sans"/>
                <a:sym typeface="DM Sans"/>
              </a:rPr>
              <a:t>Tools</a:t>
            </a:r>
          </a:p>
        </p:txBody>
      </p:sp>
      <p:grpSp>
        <p:nvGrpSpPr>
          <p:cNvPr id="43" name="Group 43"/>
          <p:cNvGrpSpPr/>
          <p:nvPr/>
        </p:nvGrpSpPr>
        <p:grpSpPr>
          <a:xfrm>
            <a:off x="15601745" y="4901882"/>
            <a:ext cx="502056" cy="502056"/>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US"/>
            </a:p>
          </p:txBody>
        </p:sp>
        <p:sp>
          <p:nvSpPr>
            <p:cNvPr id="45" name="TextBox 4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46" name="TextBox 46"/>
          <p:cNvSpPr txBox="1"/>
          <p:nvPr/>
        </p:nvSpPr>
        <p:spPr>
          <a:xfrm>
            <a:off x="15620047" y="5694008"/>
            <a:ext cx="2197323" cy="679423"/>
          </a:xfrm>
          <a:prstGeom prst="rect">
            <a:avLst/>
          </a:prstGeom>
        </p:spPr>
        <p:txBody>
          <a:bodyPr lIns="0" tIns="0" rIns="0" bIns="0" rtlCol="0" anchor="t">
            <a:spAutoFit/>
          </a:bodyPr>
          <a:lstStyle/>
          <a:p>
            <a:pPr algn="l">
              <a:lnSpc>
                <a:spcPts val="5150"/>
              </a:lnSpc>
            </a:pPr>
            <a:r>
              <a:rPr lang="en-US" sz="5000" b="1">
                <a:solidFill>
                  <a:srgbClr val="000000"/>
                </a:solidFill>
                <a:latin typeface="DM Sans Bold"/>
                <a:ea typeface="DM Sans Bold"/>
                <a:cs typeface="DM Sans Bold"/>
                <a:sym typeface="DM Sans Bold"/>
              </a:rPr>
              <a:t>06</a:t>
            </a:r>
          </a:p>
        </p:txBody>
      </p:sp>
      <p:sp>
        <p:nvSpPr>
          <p:cNvPr id="47" name="TextBox 47"/>
          <p:cNvSpPr txBox="1"/>
          <p:nvPr/>
        </p:nvSpPr>
        <p:spPr>
          <a:xfrm>
            <a:off x="15620047" y="6478234"/>
            <a:ext cx="2646492" cy="558165"/>
          </a:xfrm>
          <a:prstGeom prst="rect">
            <a:avLst/>
          </a:prstGeom>
        </p:spPr>
        <p:txBody>
          <a:bodyPr lIns="0" tIns="0" rIns="0" bIns="0" rtlCol="0" anchor="t">
            <a:spAutoFit/>
          </a:bodyPr>
          <a:lstStyle/>
          <a:p>
            <a:pPr algn="l">
              <a:lnSpc>
                <a:spcPts val="4680"/>
              </a:lnSpc>
            </a:pPr>
            <a:r>
              <a:rPr lang="en-US" sz="3000">
                <a:solidFill>
                  <a:srgbClr val="000000"/>
                </a:solidFill>
                <a:latin typeface="DM Sans"/>
                <a:ea typeface="DM Sans"/>
                <a:cs typeface="DM Sans"/>
                <a:sym typeface="DM Sans"/>
              </a:rPr>
              <a:t>Future Work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Freeform 16"/>
          <p:cNvSpPr/>
          <p:nvPr/>
        </p:nvSpPr>
        <p:spPr>
          <a:xfrm>
            <a:off x="4861154" y="1028700"/>
            <a:ext cx="12818545" cy="8348077"/>
          </a:xfrm>
          <a:custGeom>
            <a:avLst/>
            <a:gdLst/>
            <a:ahLst/>
            <a:cxnLst/>
            <a:rect l="l" t="t" r="r" b="b"/>
            <a:pathLst>
              <a:path w="12818545" h="8348077">
                <a:moveTo>
                  <a:pt x="0" y="0"/>
                </a:moveTo>
                <a:lnTo>
                  <a:pt x="12818545" y="0"/>
                </a:lnTo>
                <a:lnTo>
                  <a:pt x="12818545" y="8348077"/>
                </a:lnTo>
                <a:lnTo>
                  <a:pt x="0" y="8348077"/>
                </a:lnTo>
                <a:lnTo>
                  <a:pt x="0" y="0"/>
                </a:lnTo>
                <a:close/>
              </a:path>
            </a:pathLst>
          </a:custGeom>
          <a:blipFill>
            <a:blip r:embed="rId29"/>
            <a:stretch>
              <a:fillRect/>
            </a:stretch>
          </a:blipFill>
        </p:spPr>
        <p:txBody>
          <a:bodyPr/>
          <a:lstStyle/>
          <a:p>
            <a:endParaRPr lang="en-US"/>
          </a:p>
        </p:txBody>
      </p:sp>
      <p:sp>
        <p:nvSpPr>
          <p:cNvPr id="17" name="TextBox 17"/>
          <p:cNvSpPr txBox="1"/>
          <p:nvPr/>
        </p:nvSpPr>
        <p:spPr>
          <a:xfrm>
            <a:off x="1280812" y="4322977"/>
            <a:ext cx="3378534" cy="1811074"/>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Model </a:t>
            </a:r>
          </a:p>
          <a:p>
            <a:pPr algn="ctr">
              <a:lnSpc>
                <a:spcPts val="7279"/>
              </a:lnSpc>
            </a:pPr>
            <a:r>
              <a:rPr lang="en-US" sz="5199" b="1">
                <a:solidFill>
                  <a:srgbClr val="000000"/>
                </a:solidFill>
                <a:latin typeface="Canva Sans Bold"/>
                <a:ea typeface="Canva Sans Bold"/>
                <a:cs typeface="Canva Sans Bold"/>
                <a:sym typeface="Canva Sans Bold"/>
              </a:rPr>
              <a:t>Prediction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rot="-10800000">
            <a:off x="14827993" y="-1392447"/>
            <a:ext cx="4017146" cy="3158481"/>
          </a:xfrm>
          <a:custGeom>
            <a:avLst/>
            <a:gdLst/>
            <a:ahLst/>
            <a:cxnLst/>
            <a:rect l="l" t="t" r="r" b="b"/>
            <a:pathLst>
              <a:path w="4017146" h="3158481">
                <a:moveTo>
                  <a:pt x="0" y="0"/>
                </a:moveTo>
                <a:lnTo>
                  <a:pt x="4017147" y="0"/>
                </a:lnTo>
                <a:lnTo>
                  <a:pt x="4017147" y="3158481"/>
                </a:lnTo>
                <a:lnTo>
                  <a:pt x="0" y="315848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4580296" y="-1616873"/>
            <a:ext cx="4224468" cy="2645573"/>
          </a:xfrm>
          <a:custGeom>
            <a:avLst/>
            <a:gdLst/>
            <a:ahLst/>
            <a:cxnLst/>
            <a:rect l="l" t="t" r="r" b="b"/>
            <a:pathLst>
              <a:path w="4224468" h="2645573">
                <a:moveTo>
                  <a:pt x="0" y="0"/>
                </a:moveTo>
                <a:lnTo>
                  <a:pt x="4224469" y="0"/>
                </a:lnTo>
                <a:lnTo>
                  <a:pt x="4224469" y="2645573"/>
                </a:lnTo>
                <a:lnTo>
                  <a:pt x="0" y="264557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8285780"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rot="-5400000">
            <a:off x="12134412" y="9245030"/>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558320"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7259300" y="7433853"/>
            <a:ext cx="1794966" cy="1932669"/>
          </a:xfrm>
          <a:custGeom>
            <a:avLst/>
            <a:gdLst/>
            <a:ahLst/>
            <a:cxnLst/>
            <a:rect l="l" t="t" r="r" b="b"/>
            <a:pathLst>
              <a:path w="1794966" h="1932669">
                <a:moveTo>
                  <a:pt x="0" y="0"/>
                </a:moveTo>
                <a:lnTo>
                  <a:pt x="1794966" y="0"/>
                </a:lnTo>
                <a:lnTo>
                  <a:pt x="1794966" y="1932669"/>
                </a:lnTo>
                <a:lnTo>
                  <a:pt x="0" y="193266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744232" y="460501"/>
            <a:ext cx="1488463" cy="1602652"/>
          </a:xfrm>
          <a:custGeom>
            <a:avLst/>
            <a:gdLst/>
            <a:ahLst/>
            <a:cxnLst/>
            <a:rect l="l" t="t" r="r" b="b"/>
            <a:pathLst>
              <a:path w="1488463" h="1602652">
                <a:moveTo>
                  <a:pt x="0" y="0"/>
                </a:moveTo>
                <a:lnTo>
                  <a:pt x="1488464" y="0"/>
                </a:lnTo>
                <a:lnTo>
                  <a:pt x="1488464" y="1602652"/>
                </a:lnTo>
                <a:lnTo>
                  <a:pt x="0" y="160265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0" name="Freeform 10"/>
          <p:cNvSpPr/>
          <p:nvPr/>
        </p:nvSpPr>
        <p:spPr>
          <a:xfrm>
            <a:off x="2907135" y="3883129"/>
            <a:ext cx="13217963" cy="6608981"/>
          </a:xfrm>
          <a:custGeom>
            <a:avLst/>
            <a:gdLst/>
            <a:ahLst/>
            <a:cxnLst/>
            <a:rect l="l" t="t" r="r" b="b"/>
            <a:pathLst>
              <a:path w="13217963" h="6608981">
                <a:moveTo>
                  <a:pt x="0" y="0"/>
                </a:moveTo>
                <a:lnTo>
                  <a:pt x="13217962" y="0"/>
                </a:lnTo>
                <a:lnTo>
                  <a:pt x="13217962" y="6608981"/>
                </a:lnTo>
                <a:lnTo>
                  <a:pt x="0" y="6608981"/>
                </a:lnTo>
                <a:lnTo>
                  <a:pt x="0" y="0"/>
                </a:lnTo>
                <a:close/>
              </a:path>
            </a:pathLst>
          </a:custGeom>
          <a:blipFill>
            <a:blip r:embed="rId15"/>
            <a:stretch>
              <a:fillRect/>
            </a:stretch>
          </a:blipFill>
        </p:spPr>
        <p:txBody>
          <a:bodyPr/>
          <a:lstStyle/>
          <a:p>
            <a:endParaRPr lang="en-US"/>
          </a:p>
        </p:txBody>
      </p:sp>
      <p:sp>
        <p:nvSpPr>
          <p:cNvPr id="11" name="TextBox 11"/>
          <p:cNvSpPr txBox="1"/>
          <p:nvPr/>
        </p:nvSpPr>
        <p:spPr>
          <a:xfrm>
            <a:off x="2289895" y="558268"/>
            <a:ext cx="14452441" cy="2211125"/>
          </a:xfrm>
          <a:prstGeom prst="rect">
            <a:avLst/>
          </a:prstGeom>
        </p:spPr>
        <p:txBody>
          <a:bodyPr lIns="0" tIns="0" rIns="0" bIns="0" rtlCol="0" anchor="t">
            <a:spAutoFit/>
          </a:bodyPr>
          <a:lstStyle/>
          <a:p>
            <a:pPr algn="ctr">
              <a:lnSpc>
                <a:spcPts val="16490"/>
              </a:lnSpc>
            </a:pPr>
            <a:r>
              <a:rPr lang="en-US" sz="17000" b="1">
                <a:solidFill>
                  <a:srgbClr val="000000"/>
                </a:solidFill>
                <a:latin typeface="DM Sans Bold"/>
                <a:ea typeface="DM Sans Bold"/>
                <a:cs typeface="DM Sans Bold"/>
                <a:sym typeface="DM Sans Bold"/>
              </a:rPr>
              <a:t>yolov8n</a:t>
            </a:r>
          </a:p>
        </p:txBody>
      </p:sp>
      <p:sp>
        <p:nvSpPr>
          <p:cNvPr id="12" name="TextBox 12"/>
          <p:cNvSpPr txBox="1"/>
          <p:nvPr/>
        </p:nvSpPr>
        <p:spPr>
          <a:xfrm>
            <a:off x="744232" y="2702718"/>
            <a:ext cx="17543768" cy="1180411"/>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model.train(data='/kaggle/input/new-egyptian-currency/data.yaml', epochs=50, imgsz=640, batch=16)</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TextBox 3"/>
          <p:cNvSpPr txBox="1"/>
          <p:nvPr/>
        </p:nvSpPr>
        <p:spPr>
          <a:xfrm>
            <a:off x="443392" y="1451205"/>
            <a:ext cx="17401216" cy="2211125"/>
          </a:xfrm>
          <a:prstGeom prst="rect">
            <a:avLst/>
          </a:prstGeom>
        </p:spPr>
        <p:txBody>
          <a:bodyPr lIns="0" tIns="0" rIns="0" bIns="0" rtlCol="0" anchor="t">
            <a:spAutoFit/>
          </a:bodyPr>
          <a:lstStyle/>
          <a:p>
            <a:pPr algn="ctr">
              <a:lnSpc>
                <a:spcPts val="16490"/>
              </a:lnSpc>
            </a:pPr>
            <a:r>
              <a:rPr lang="en-US" sz="17000" b="1">
                <a:solidFill>
                  <a:srgbClr val="000000"/>
                </a:solidFill>
                <a:latin typeface="DM Sans Bold"/>
                <a:ea typeface="DM Sans Bold"/>
                <a:cs typeface="DM Sans Bold"/>
                <a:sym typeface="DM Sans Bold"/>
              </a:rPr>
              <a:t>EfficientNetV2L</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2" name="Freeform 12"/>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3" name="Freeform 13"/>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4" name="Freeform 14"/>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5" name="Freeform 15"/>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6" name="Freeform 16"/>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7" name="Freeform 17"/>
          <p:cNvSpPr/>
          <p:nvPr/>
        </p:nvSpPr>
        <p:spPr>
          <a:xfrm>
            <a:off x="3193513" y="4835392"/>
            <a:ext cx="11301259" cy="3701162"/>
          </a:xfrm>
          <a:custGeom>
            <a:avLst/>
            <a:gdLst/>
            <a:ahLst/>
            <a:cxnLst/>
            <a:rect l="l" t="t" r="r" b="b"/>
            <a:pathLst>
              <a:path w="11301259" h="3701162">
                <a:moveTo>
                  <a:pt x="0" y="0"/>
                </a:moveTo>
                <a:lnTo>
                  <a:pt x="11301259" y="0"/>
                </a:lnTo>
                <a:lnTo>
                  <a:pt x="11301259" y="3701162"/>
                </a:lnTo>
                <a:lnTo>
                  <a:pt x="0" y="3701162"/>
                </a:lnTo>
                <a:lnTo>
                  <a:pt x="0" y="0"/>
                </a:lnTo>
                <a:close/>
              </a:path>
            </a:pathLst>
          </a:custGeom>
          <a:blipFill>
            <a:blip r:embed="rId29"/>
            <a:stretch>
              <a:fillRect/>
            </a:stretch>
          </a:blipFill>
        </p:spPr>
        <p:txBody>
          <a:bodyPr/>
          <a:lstStyle/>
          <a:p>
            <a:endParaRPr lang="en-US"/>
          </a:p>
        </p:txBody>
      </p:sp>
      <p:sp>
        <p:nvSpPr>
          <p:cNvPr id="18" name="TextBox 18"/>
          <p:cNvSpPr txBox="1"/>
          <p:nvPr/>
        </p:nvSpPr>
        <p:spPr>
          <a:xfrm>
            <a:off x="3486637" y="3457376"/>
            <a:ext cx="11849165" cy="178054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base_model = EfficientNetV2L(weights='imagenet', include_top=False, input_shape=(IMG_SIZE, IMG_SIZE, 3))</a:t>
            </a:r>
          </a:p>
          <a:p>
            <a:pPr algn="ctr">
              <a:lnSpc>
                <a:spcPts val="4759"/>
              </a:lnSpc>
            </a:pPr>
            <a:endParaRPr lang="en-US" sz="3399">
              <a:solidFill>
                <a:srgbClr val="000000"/>
              </a:solidFill>
              <a:latin typeface="Canva Sans"/>
              <a:ea typeface="Canva Sans"/>
              <a:cs typeface="Canva Sans"/>
              <a:sym typeface="Canva Sans"/>
            </a:endParaRPr>
          </a:p>
        </p:txBody>
      </p:sp>
      <p:sp>
        <p:nvSpPr>
          <p:cNvPr id="19" name="TextBox 19"/>
          <p:cNvSpPr txBox="1"/>
          <p:nvPr/>
        </p:nvSpPr>
        <p:spPr>
          <a:xfrm>
            <a:off x="5515290" y="8736579"/>
            <a:ext cx="5624393" cy="505657"/>
          </a:xfrm>
          <a:prstGeom prst="rect">
            <a:avLst/>
          </a:prstGeom>
        </p:spPr>
        <p:txBody>
          <a:bodyPr lIns="0" tIns="0" rIns="0" bIns="0" rtlCol="0" anchor="t">
            <a:spAutoFit/>
          </a:bodyPr>
          <a:lstStyle/>
          <a:p>
            <a:pPr algn="ctr">
              <a:lnSpc>
                <a:spcPts val="4154"/>
              </a:lnSpc>
              <a:spcBef>
                <a:spcPct val="0"/>
              </a:spcBef>
            </a:pPr>
            <a:r>
              <a:rPr lang="en-US" sz="2967" b="1">
                <a:solidFill>
                  <a:srgbClr val="000000"/>
                </a:solidFill>
                <a:latin typeface="Canva Sans Bold"/>
                <a:ea typeface="Canva Sans Bold"/>
                <a:cs typeface="Canva Sans Bold"/>
                <a:sym typeface="Canva Sans Bold"/>
              </a:rPr>
              <a:t>loss</a:t>
            </a:r>
            <a:r>
              <a:rPr lang="en-US" sz="2967">
                <a:solidFill>
                  <a:srgbClr val="000000"/>
                </a:solidFill>
                <a:latin typeface="Canva Sans"/>
                <a:ea typeface="Canva Sans"/>
                <a:cs typeface="Canva Sans"/>
                <a:sym typeface="Canva Sans"/>
              </a:rPr>
              <a:t>: 0.2384 - </a:t>
            </a:r>
            <a:r>
              <a:rPr lang="en-US" sz="2967" b="1">
                <a:solidFill>
                  <a:srgbClr val="000000"/>
                </a:solidFill>
                <a:latin typeface="Canva Sans Bold"/>
                <a:ea typeface="Canva Sans Bold"/>
                <a:cs typeface="Canva Sans Bold"/>
                <a:sym typeface="Canva Sans Bold"/>
              </a:rPr>
              <a:t>accuracy</a:t>
            </a:r>
            <a:r>
              <a:rPr lang="en-US" sz="2967">
                <a:solidFill>
                  <a:srgbClr val="000000"/>
                </a:solidFill>
                <a:latin typeface="Canva Sans"/>
                <a:ea typeface="Canva Sans"/>
                <a:cs typeface="Canva Sans"/>
                <a:sym typeface="Canva Sans"/>
              </a:rPr>
              <a:t>: 0.9370</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Freeform 16"/>
          <p:cNvSpPr/>
          <p:nvPr/>
        </p:nvSpPr>
        <p:spPr>
          <a:xfrm>
            <a:off x="4861154" y="1184007"/>
            <a:ext cx="12398146" cy="8074293"/>
          </a:xfrm>
          <a:custGeom>
            <a:avLst/>
            <a:gdLst/>
            <a:ahLst/>
            <a:cxnLst/>
            <a:rect l="l" t="t" r="r" b="b"/>
            <a:pathLst>
              <a:path w="12398146" h="8074293">
                <a:moveTo>
                  <a:pt x="0" y="0"/>
                </a:moveTo>
                <a:lnTo>
                  <a:pt x="12398146" y="0"/>
                </a:lnTo>
                <a:lnTo>
                  <a:pt x="12398146" y="8074293"/>
                </a:lnTo>
                <a:lnTo>
                  <a:pt x="0" y="8074293"/>
                </a:lnTo>
                <a:lnTo>
                  <a:pt x="0" y="0"/>
                </a:lnTo>
                <a:close/>
              </a:path>
            </a:pathLst>
          </a:custGeom>
          <a:blipFill>
            <a:blip r:embed="rId29"/>
            <a:stretch>
              <a:fillRect/>
            </a:stretch>
          </a:blipFill>
        </p:spPr>
        <p:txBody>
          <a:bodyPr/>
          <a:lstStyle/>
          <a:p>
            <a:endParaRPr lang="en-US"/>
          </a:p>
        </p:txBody>
      </p:sp>
      <p:sp>
        <p:nvSpPr>
          <p:cNvPr id="17" name="TextBox 17"/>
          <p:cNvSpPr txBox="1"/>
          <p:nvPr/>
        </p:nvSpPr>
        <p:spPr>
          <a:xfrm>
            <a:off x="1280812" y="4322977"/>
            <a:ext cx="3378534" cy="1811074"/>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Model </a:t>
            </a:r>
          </a:p>
          <a:p>
            <a:pPr algn="ctr">
              <a:lnSpc>
                <a:spcPts val="7279"/>
              </a:lnSpc>
            </a:pPr>
            <a:r>
              <a:rPr lang="en-US" sz="5199" b="1">
                <a:solidFill>
                  <a:srgbClr val="000000"/>
                </a:solidFill>
                <a:latin typeface="Canva Sans Bold"/>
                <a:ea typeface="Canva Sans Bold"/>
                <a:cs typeface="Canva Sans Bold"/>
                <a:sym typeface="Canva Sans Bold"/>
              </a:rPr>
              <a:t>Prediction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rot="-10800000">
            <a:off x="14827993" y="-1392447"/>
            <a:ext cx="4017146" cy="3158481"/>
          </a:xfrm>
          <a:custGeom>
            <a:avLst/>
            <a:gdLst/>
            <a:ahLst/>
            <a:cxnLst/>
            <a:rect l="l" t="t" r="r" b="b"/>
            <a:pathLst>
              <a:path w="4017146" h="3158481">
                <a:moveTo>
                  <a:pt x="0" y="0"/>
                </a:moveTo>
                <a:lnTo>
                  <a:pt x="4017147" y="0"/>
                </a:lnTo>
                <a:lnTo>
                  <a:pt x="4017147" y="3158481"/>
                </a:lnTo>
                <a:lnTo>
                  <a:pt x="0" y="315848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4580296" y="-1616873"/>
            <a:ext cx="4224468" cy="2645573"/>
          </a:xfrm>
          <a:custGeom>
            <a:avLst/>
            <a:gdLst/>
            <a:ahLst/>
            <a:cxnLst/>
            <a:rect l="l" t="t" r="r" b="b"/>
            <a:pathLst>
              <a:path w="4224468" h="2645573">
                <a:moveTo>
                  <a:pt x="0" y="0"/>
                </a:moveTo>
                <a:lnTo>
                  <a:pt x="4224469" y="0"/>
                </a:lnTo>
                <a:lnTo>
                  <a:pt x="4224469" y="2645573"/>
                </a:lnTo>
                <a:lnTo>
                  <a:pt x="0" y="264557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8285780"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rot="-5400000">
            <a:off x="12134412" y="9245030"/>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558320"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7259300" y="7433853"/>
            <a:ext cx="1794966" cy="1932669"/>
          </a:xfrm>
          <a:custGeom>
            <a:avLst/>
            <a:gdLst/>
            <a:ahLst/>
            <a:cxnLst/>
            <a:rect l="l" t="t" r="r" b="b"/>
            <a:pathLst>
              <a:path w="1794966" h="1932669">
                <a:moveTo>
                  <a:pt x="0" y="0"/>
                </a:moveTo>
                <a:lnTo>
                  <a:pt x="1794966" y="0"/>
                </a:lnTo>
                <a:lnTo>
                  <a:pt x="1794966" y="1932669"/>
                </a:lnTo>
                <a:lnTo>
                  <a:pt x="0" y="193266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744232" y="460501"/>
            <a:ext cx="1488463" cy="1602652"/>
          </a:xfrm>
          <a:custGeom>
            <a:avLst/>
            <a:gdLst/>
            <a:ahLst/>
            <a:cxnLst/>
            <a:rect l="l" t="t" r="r" b="b"/>
            <a:pathLst>
              <a:path w="1488463" h="1602652">
                <a:moveTo>
                  <a:pt x="0" y="0"/>
                </a:moveTo>
                <a:lnTo>
                  <a:pt x="1488464" y="0"/>
                </a:lnTo>
                <a:lnTo>
                  <a:pt x="1488464" y="1602652"/>
                </a:lnTo>
                <a:lnTo>
                  <a:pt x="0" y="160265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0" name="TextBox 10"/>
          <p:cNvSpPr txBox="1"/>
          <p:nvPr/>
        </p:nvSpPr>
        <p:spPr>
          <a:xfrm>
            <a:off x="744232" y="4229570"/>
            <a:ext cx="4368738" cy="2257551"/>
          </a:xfrm>
          <a:prstGeom prst="rect">
            <a:avLst/>
          </a:prstGeom>
        </p:spPr>
        <p:txBody>
          <a:bodyPr lIns="0" tIns="0" rIns="0" bIns="0" rtlCol="0" anchor="t">
            <a:spAutoFit/>
          </a:bodyPr>
          <a:lstStyle/>
          <a:p>
            <a:pPr algn="ctr">
              <a:lnSpc>
                <a:spcPts val="9012"/>
              </a:lnSpc>
            </a:pPr>
            <a:r>
              <a:rPr lang="en-US" sz="6437" b="1">
                <a:solidFill>
                  <a:srgbClr val="000000"/>
                </a:solidFill>
                <a:latin typeface="Canva Sans Bold"/>
                <a:ea typeface="Canva Sans Bold"/>
                <a:cs typeface="Canva Sans Bold"/>
                <a:sym typeface="Canva Sans Bold"/>
              </a:rPr>
              <a:t>Models</a:t>
            </a:r>
          </a:p>
          <a:p>
            <a:pPr algn="ctr">
              <a:lnSpc>
                <a:spcPts val="9012"/>
              </a:lnSpc>
            </a:pPr>
            <a:r>
              <a:rPr lang="en-US" sz="6437" b="1">
                <a:solidFill>
                  <a:srgbClr val="000000"/>
                </a:solidFill>
                <a:latin typeface="Canva Sans Bold"/>
                <a:ea typeface="Canva Sans Bold"/>
                <a:cs typeface="Canva Sans Bold"/>
                <a:sym typeface="Canva Sans Bold"/>
              </a:rPr>
              <a:t> Accuraccy</a:t>
            </a:r>
          </a:p>
        </p:txBody>
      </p:sp>
      <p:pic>
        <p:nvPicPr>
          <p:cNvPr id="18" name="Picture 17">
            <a:extLst>
              <a:ext uri="{FF2B5EF4-FFF2-40B4-BE49-F238E27FC236}">
                <a16:creationId xmlns:a16="http://schemas.microsoft.com/office/drawing/2014/main" id="{AAEC20EA-6FF8-0926-EE5B-D3A7D151DCB7}"/>
              </a:ext>
            </a:extLst>
          </p:cNvPr>
          <p:cNvPicPr>
            <a:picLocks noChangeAspect="1"/>
          </p:cNvPicPr>
          <p:nvPr/>
        </p:nvPicPr>
        <p:blipFill>
          <a:blip r:embed="rId15"/>
          <a:stretch>
            <a:fillRect/>
          </a:stretch>
        </p:blipFill>
        <p:spPr>
          <a:xfrm>
            <a:off x="6348022" y="647700"/>
            <a:ext cx="11101778" cy="77196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Freeform 16"/>
          <p:cNvSpPr/>
          <p:nvPr/>
        </p:nvSpPr>
        <p:spPr>
          <a:xfrm>
            <a:off x="6694020" y="1534296"/>
            <a:ext cx="10966100" cy="7662562"/>
          </a:xfrm>
          <a:custGeom>
            <a:avLst/>
            <a:gdLst/>
            <a:ahLst/>
            <a:cxnLst/>
            <a:rect l="l" t="t" r="r" b="b"/>
            <a:pathLst>
              <a:path w="10966100" h="7662562">
                <a:moveTo>
                  <a:pt x="0" y="0"/>
                </a:moveTo>
                <a:lnTo>
                  <a:pt x="10966100" y="0"/>
                </a:lnTo>
                <a:lnTo>
                  <a:pt x="10966100" y="7662562"/>
                </a:lnTo>
                <a:lnTo>
                  <a:pt x="0" y="7662562"/>
                </a:lnTo>
                <a:lnTo>
                  <a:pt x="0" y="0"/>
                </a:lnTo>
                <a:close/>
              </a:path>
            </a:pathLst>
          </a:custGeom>
          <a:blipFill>
            <a:blip r:embed="rId29"/>
            <a:stretch>
              <a:fillRect/>
            </a:stretch>
          </a:blipFill>
        </p:spPr>
        <p:txBody>
          <a:bodyPr/>
          <a:lstStyle/>
          <a:p>
            <a:endParaRPr lang="en-US"/>
          </a:p>
        </p:txBody>
      </p:sp>
      <p:sp>
        <p:nvSpPr>
          <p:cNvPr id="17" name="TextBox 17"/>
          <p:cNvSpPr txBox="1"/>
          <p:nvPr/>
        </p:nvSpPr>
        <p:spPr>
          <a:xfrm>
            <a:off x="640368" y="792542"/>
            <a:ext cx="4617432" cy="1578488"/>
          </a:xfrm>
          <a:prstGeom prst="rect">
            <a:avLst/>
          </a:prstGeom>
        </p:spPr>
        <p:txBody>
          <a:bodyPr wrap="square" lIns="0" tIns="0" rIns="0" bIns="0" rtlCol="0" anchor="t">
            <a:spAutoFit/>
          </a:bodyPr>
          <a:lstStyle/>
          <a:p>
            <a:pPr algn="ctr">
              <a:lnSpc>
                <a:spcPts val="12935"/>
              </a:lnSpc>
            </a:pPr>
            <a:r>
              <a:rPr lang="en-US" sz="9239" b="1" dirty="0">
                <a:solidFill>
                  <a:srgbClr val="000000"/>
                </a:solidFill>
                <a:latin typeface="Canva Sans Bold"/>
                <a:ea typeface="Canva Sans Bold"/>
                <a:cs typeface="Canva Sans Bold"/>
                <a:sym typeface="Canva Sans Bold"/>
              </a:rPr>
              <a:t>Results</a:t>
            </a:r>
          </a:p>
        </p:txBody>
      </p:sp>
      <p:sp>
        <p:nvSpPr>
          <p:cNvPr id="18" name="TextBox 18"/>
          <p:cNvSpPr txBox="1"/>
          <p:nvPr/>
        </p:nvSpPr>
        <p:spPr>
          <a:xfrm>
            <a:off x="1280812" y="2637730"/>
            <a:ext cx="6142258" cy="784887"/>
          </a:xfrm>
          <a:prstGeom prst="rect">
            <a:avLst/>
          </a:prstGeom>
        </p:spPr>
        <p:txBody>
          <a:bodyPr lIns="0" tIns="0" rIns="0" bIns="0" rtlCol="0" anchor="t">
            <a:spAutoFit/>
          </a:bodyPr>
          <a:lstStyle/>
          <a:p>
            <a:pPr algn="l">
              <a:lnSpc>
                <a:spcPts val="5820"/>
              </a:lnSpc>
            </a:pPr>
            <a:r>
              <a:rPr lang="en-US" sz="6000" dirty="0">
                <a:solidFill>
                  <a:srgbClr val="000000"/>
                </a:solidFill>
                <a:latin typeface="DM Sans"/>
                <a:ea typeface="DM Sans"/>
                <a:cs typeface="DM Sans"/>
                <a:sym typeface="DM Sans"/>
              </a:rPr>
              <a:t>EfficientNetV2L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rot="-5282649">
            <a:off x="753178" y="3852356"/>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780231" y="2037564"/>
            <a:ext cx="5513037" cy="6211873"/>
          </a:xfrm>
          <a:custGeom>
            <a:avLst/>
            <a:gdLst/>
            <a:ahLst/>
            <a:cxnLst/>
            <a:rect l="l" t="t" r="r" b="b"/>
            <a:pathLst>
              <a:path w="5513037" h="6211873">
                <a:moveTo>
                  <a:pt x="0" y="0"/>
                </a:moveTo>
                <a:lnTo>
                  <a:pt x="5513038" y="0"/>
                </a:lnTo>
                <a:lnTo>
                  <a:pt x="5513038" y="6211872"/>
                </a:lnTo>
                <a:lnTo>
                  <a:pt x="0" y="62118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8517833" y="3720147"/>
            <a:ext cx="7848753" cy="1177236"/>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Future Work</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876406" y="2224584"/>
            <a:ext cx="2490230" cy="2343746"/>
          </a:xfrm>
          <a:custGeom>
            <a:avLst/>
            <a:gdLst/>
            <a:ahLst/>
            <a:cxnLst/>
            <a:rect l="l" t="t" r="r" b="b"/>
            <a:pathLst>
              <a:path w="2490230" h="2343746">
                <a:moveTo>
                  <a:pt x="0" y="0"/>
                </a:moveTo>
                <a:lnTo>
                  <a:pt x="2490230" y="0"/>
                </a:lnTo>
                <a:lnTo>
                  <a:pt x="2490230" y="2343746"/>
                </a:lnTo>
                <a:lnTo>
                  <a:pt x="0" y="2343746"/>
                </a:lnTo>
                <a:lnTo>
                  <a:pt x="0" y="0"/>
                </a:lnTo>
                <a:close/>
              </a:path>
            </a:pathLst>
          </a:custGeom>
          <a:blipFill>
            <a:blip r:embed="rId3"/>
            <a:stretch>
              <a:fillRect/>
            </a:stretch>
          </a:blipFill>
        </p:spPr>
        <p:txBody>
          <a:bodyPr/>
          <a:lstStyle/>
          <a:p>
            <a:endParaRPr lang="en-US"/>
          </a:p>
        </p:txBody>
      </p:sp>
      <p:sp>
        <p:nvSpPr>
          <p:cNvPr id="4" name="Freeform 4"/>
          <p:cNvSpPr/>
          <p:nvPr/>
        </p:nvSpPr>
        <p:spPr>
          <a:xfrm>
            <a:off x="7899777" y="2079885"/>
            <a:ext cx="2488445" cy="2488445"/>
          </a:xfrm>
          <a:custGeom>
            <a:avLst/>
            <a:gdLst/>
            <a:ahLst/>
            <a:cxnLst/>
            <a:rect l="l" t="t" r="r" b="b"/>
            <a:pathLst>
              <a:path w="2488445" h="2488445">
                <a:moveTo>
                  <a:pt x="0" y="0"/>
                </a:moveTo>
                <a:lnTo>
                  <a:pt x="2488446" y="0"/>
                </a:lnTo>
                <a:lnTo>
                  <a:pt x="2488446" y="2488445"/>
                </a:lnTo>
                <a:lnTo>
                  <a:pt x="0" y="2488445"/>
                </a:lnTo>
                <a:lnTo>
                  <a:pt x="0" y="0"/>
                </a:lnTo>
                <a:close/>
              </a:path>
            </a:pathLst>
          </a:custGeom>
          <a:blipFill>
            <a:blip r:embed="rId4"/>
            <a:stretch>
              <a:fillRect/>
            </a:stretch>
          </a:blipFill>
        </p:spPr>
        <p:txBody>
          <a:bodyPr/>
          <a:lstStyle/>
          <a:p>
            <a:endParaRPr lang="en-US"/>
          </a:p>
        </p:txBody>
      </p:sp>
      <p:sp>
        <p:nvSpPr>
          <p:cNvPr id="5" name="Freeform 5"/>
          <p:cNvSpPr/>
          <p:nvPr/>
        </p:nvSpPr>
        <p:spPr>
          <a:xfrm>
            <a:off x="13688591" y="1966497"/>
            <a:ext cx="2859920" cy="2859920"/>
          </a:xfrm>
          <a:custGeom>
            <a:avLst/>
            <a:gdLst/>
            <a:ahLst/>
            <a:cxnLst/>
            <a:rect l="l" t="t" r="r" b="b"/>
            <a:pathLst>
              <a:path w="2859920" h="2859920">
                <a:moveTo>
                  <a:pt x="0" y="0"/>
                </a:moveTo>
                <a:lnTo>
                  <a:pt x="2859920" y="0"/>
                </a:lnTo>
                <a:lnTo>
                  <a:pt x="2859920" y="2859920"/>
                </a:lnTo>
                <a:lnTo>
                  <a:pt x="0" y="2859920"/>
                </a:lnTo>
                <a:lnTo>
                  <a:pt x="0" y="0"/>
                </a:lnTo>
                <a:close/>
              </a:path>
            </a:pathLst>
          </a:custGeom>
          <a:blipFill>
            <a:blip r:embed="rId5"/>
            <a:stretch>
              <a:fillRect/>
            </a:stretch>
          </a:blipFill>
        </p:spPr>
        <p:txBody>
          <a:bodyPr/>
          <a:lstStyle/>
          <a:p>
            <a:endParaRPr lang="en-US"/>
          </a:p>
        </p:txBody>
      </p:sp>
      <p:sp>
        <p:nvSpPr>
          <p:cNvPr id="6" name="Freeform 6"/>
          <p:cNvSpPr/>
          <p:nvPr/>
        </p:nvSpPr>
        <p:spPr>
          <a:xfrm>
            <a:off x="1876406" y="5842417"/>
            <a:ext cx="2490230" cy="2490230"/>
          </a:xfrm>
          <a:custGeom>
            <a:avLst/>
            <a:gdLst/>
            <a:ahLst/>
            <a:cxnLst/>
            <a:rect l="l" t="t" r="r" b="b"/>
            <a:pathLst>
              <a:path w="2490230" h="2490230">
                <a:moveTo>
                  <a:pt x="0" y="0"/>
                </a:moveTo>
                <a:lnTo>
                  <a:pt x="2490230" y="0"/>
                </a:lnTo>
                <a:lnTo>
                  <a:pt x="2490230" y="2490231"/>
                </a:lnTo>
                <a:lnTo>
                  <a:pt x="0" y="2490231"/>
                </a:lnTo>
                <a:lnTo>
                  <a:pt x="0" y="0"/>
                </a:lnTo>
                <a:close/>
              </a:path>
            </a:pathLst>
          </a:custGeom>
          <a:blipFill>
            <a:blip r:embed="rId6"/>
            <a:stretch>
              <a:fillRect/>
            </a:stretch>
          </a:blipFill>
        </p:spPr>
        <p:txBody>
          <a:bodyPr/>
          <a:lstStyle/>
          <a:p>
            <a:endParaRPr lang="en-US"/>
          </a:p>
        </p:txBody>
      </p:sp>
      <p:sp>
        <p:nvSpPr>
          <p:cNvPr id="7" name="Freeform 7"/>
          <p:cNvSpPr/>
          <p:nvPr/>
        </p:nvSpPr>
        <p:spPr>
          <a:xfrm>
            <a:off x="8022536" y="5904689"/>
            <a:ext cx="2365687" cy="2365687"/>
          </a:xfrm>
          <a:custGeom>
            <a:avLst/>
            <a:gdLst/>
            <a:ahLst/>
            <a:cxnLst/>
            <a:rect l="l" t="t" r="r" b="b"/>
            <a:pathLst>
              <a:path w="2365687" h="2365687">
                <a:moveTo>
                  <a:pt x="0" y="0"/>
                </a:moveTo>
                <a:lnTo>
                  <a:pt x="2365687" y="0"/>
                </a:lnTo>
                <a:lnTo>
                  <a:pt x="2365687" y="2365687"/>
                </a:lnTo>
                <a:lnTo>
                  <a:pt x="0" y="2365687"/>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7048830" y="535305"/>
            <a:ext cx="4190339"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TOOLS</a:t>
            </a:r>
          </a:p>
        </p:txBody>
      </p:sp>
      <p:sp>
        <p:nvSpPr>
          <p:cNvPr id="9" name="TextBox 9"/>
          <p:cNvSpPr txBox="1"/>
          <p:nvPr/>
        </p:nvSpPr>
        <p:spPr>
          <a:xfrm>
            <a:off x="1028700" y="4827836"/>
            <a:ext cx="4185642" cy="863600"/>
          </a:xfrm>
          <a:prstGeom prst="rect">
            <a:avLst/>
          </a:prstGeom>
        </p:spPr>
        <p:txBody>
          <a:bodyPr lIns="0" tIns="0" rIns="0" bIns="0" rtlCol="0" anchor="t">
            <a:spAutoFit/>
          </a:bodyPr>
          <a:lstStyle/>
          <a:p>
            <a:pPr algn="ctr">
              <a:lnSpc>
                <a:spcPts val="7000"/>
              </a:lnSpc>
              <a:spcBef>
                <a:spcPct val="0"/>
              </a:spcBef>
            </a:pPr>
            <a:r>
              <a:rPr lang="en-US" sz="5000" b="1">
                <a:solidFill>
                  <a:srgbClr val="000000"/>
                </a:solidFill>
                <a:latin typeface="Canva Sans Bold"/>
                <a:ea typeface="Canva Sans Bold"/>
                <a:cs typeface="Canva Sans Bold"/>
                <a:sym typeface="Canva Sans Bold"/>
              </a:rPr>
              <a:t>Google Cloud</a:t>
            </a:r>
          </a:p>
        </p:txBody>
      </p:sp>
      <p:sp>
        <p:nvSpPr>
          <p:cNvPr id="10" name="TextBox 10"/>
          <p:cNvSpPr txBox="1"/>
          <p:nvPr/>
        </p:nvSpPr>
        <p:spPr>
          <a:xfrm>
            <a:off x="8183066" y="4835030"/>
            <a:ext cx="2205157" cy="863600"/>
          </a:xfrm>
          <a:prstGeom prst="rect">
            <a:avLst/>
          </a:prstGeom>
        </p:spPr>
        <p:txBody>
          <a:bodyPr lIns="0" tIns="0" rIns="0" bIns="0" rtlCol="0" anchor="t">
            <a:spAutoFit/>
          </a:bodyPr>
          <a:lstStyle/>
          <a:p>
            <a:pPr algn="ctr">
              <a:lnSpc>
                <a:spcPts val="7000"/>
              </a:lnSpc>
              <a:spcBef>
                <a:spcPct val="0"/>
              </a:spcBef>
            </a:pPr>
            <a:r>
              <a:rPr lang="en-US" sz="5000" b="1">
                <a:solidFill>
                  <a:srgbClr val="000000"/>
                </a:solidFill>
                <a:latin typeface="Canva Sans Bold"/>
                <a:ea typeface="Canva Sans Bold"/>
                <a:cs typeface="Canva Sans Bold"/>
                <a:sym typeface="Canva Sans Bold"/>
              </a:rPr>
              <a:t>Gemini</a:t>
            </a:r>
          </a:p>
        </p:txBody>
      </p:sp>
      <p:sp>
        <p:nvSpPr>
          <p:cNvPr id="11" name="TextBox 11"/>
          <p:cNvSpPr txBox="1"/>
          <p:nvPr/>
        </p:nvSpPr>
        <p:spPr>
          <a:xfrm>
            <a:off x="14004543" y="4978817"/>
            <a:ext cx="2228017" cy="863600"/>
          </a:xfrm>
          <a:prstGeom prst="rect">
            <a:avLst/>
          </a:prstGeom>
        </p:spPr>
        <p:txBody>
          <a:bodyPr lIns="0" tIns="0" rIns="0" bIns="0" rtlCol="0" anchor="t">
            <a:spAutoFit/>
          </a:bodyPr>
          <a:lstStyle/>
          <a:p>
            <a:pPr algn="ctr">
              <a:lnSpc>
                <a:spcPts val="7000"/>
              </a:lnSpc>
              <a:spcBef>
                <a:spcPct val="0"/>
              </a:spcBef>
            </a:pPr>
            <a:r>
              <a:rPr lang="en-US" sz="5000" b="1">
                <a:solidFill>
                  <a:srgbClr val="000000"/>
                </a:solidFill>
                <a:latin typeface="Canva Sans Bold"/>
                <a:ea typeface="Canva Sans Bold"/>
                <a:cs typeface="Canva Sans Bold"/>
                <a:sym typeface="Canva Sans Bold"/>
              </a:rPr>
              <a:t>GitHub</a:t>
            </a:r>
          </a:p>
        </p:txBody>
      </p:sp>
      <p:sp>
        <p:nvSpPr>
          <p:cNvPr id="12" name="TextBox 12"/>
          <p:cNvSpPr txBox="1"/>
          <p:nvPr/>
        </p:nvSpPr>
        <p:spPr>
          <a:xfrm>
            <a:off x="1046381" y="8380273"/>
            <a:ext cx="4150281" cy="863600"/>
          </a:xfrm>
          <a:prstGeom prst="rect">
            <a:avLst/>
          </a:prstGeom>
        </p:spPr>
        <p:txBody>
          <a:bodyPr lIns="0" tIns="0" rIns="0" bIns="0" rtlCol="0" anchor="t">
            <a:spAutoFit/>
          </a:bodyPr>
          <a:lstStyle/>
          <a:p>
            <a:pPr algn="ctr">
              <a:lnSpc>
                <a:spcPts val="7000"/>
              </a:lnSpc>
              <a:spcBef>
                <a:spcPct val="0"/>
              </a:spcBef>
            </a:pPr>
            <a:r>
              <a:rPr lang="en-US" sz="5000" b="1">
                <a:solidFill>
                  <a:srgbClr val="000000"/>
                </a:solidFill>
                <a:latin typeface="Canva Sans Bold"/>
                <a:ea typeface="Canva Sans Bold"/>
                <a:cs typeface="Canva Sans Bold"/>
                <a:sym typeface="Canva Sans Bold"/>
              </a:rPr>
              <a:t>Google Colab</a:t>
            </a:r>
          </a:p>
        </p:txBody>
      </p:sp>
      <p:sp>
        <p:nvSpPr>
          <p:cNvPr id="13" name="TextBox 13"/>
          <p:cNvSpPr txBox="1"/>
          <p:nvPr/>
        </p:nvSpPr>
        <p:spPr>
          <a:xfrm>
            <a:off x="8095581" y="8394700"/>
            <a:ext cx="2059067" cy="863600"/>
          </a:xfrm>
          <a:prstGeom prst="rect">
            <a:avLst/>
          </a:prstGeom>
        </p:spPr>
        <p:txBody>
          <a:bodyPr lIns="0" tIns="0" rIns="0" bIns="0" rtlCol="0" anchor="t">
            <a:spAutoFit/>
          </a:bodyPr>
          <a:lstStyle/>
          <a:p>
            <a:pPr algn="ctr">
              <a:lnSpc>
                <a:spcPts val="7000"/>
              </a:lnSpc>
              <a:spcBef>
                <a:spcPct val="0"/>
              </a:spcBef>
            </a:pPr>
            <a:r>
              <a:rPr lang="en-US" sz="5000" b="1">
                <a:solidFill>
                  <a:srgbClr val="000000"/>
                </a:solidFill>
                <a:latin typeface="Canva Sans Bold"/>
                <a:ea typeface="Canva Sans Bold"/>
                <a:cs typeface="Canva Sans Bold"/>
                <a:sym typeface="Canva Sans Bold"/>
              </a:rPr>
              <a:t>Kaggle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TextBox 16"/>
          <p:cNvSpPr txBox="1"/>
          <p:nvPr/>
        </p:nvSpPr>
        <p:spPr>
          <a:xfrm>
            <a:off x="3688802" y="3019867"/>
            <a:ext cx="10910396" cy="3364511"/>
          </a:xfrm>
          <a:prstGeom prst="rect">
            <a:avLst/>
          </a:prstGeom>
        </p:spPr>
        <p:txBody>
          <a:bodyPr lIns="0" tIns="0" rIns="0" bIns="0" rtlCol="0" anchor="t">
            <a:spAutoFit/>
          </a:bodyPr>
          <a:lstStyle/>
          <a:p>
            <a:pPr algn="ctr">
              <a:lnSpc>
                <a:spcPts val="12699"/>
              </a:lnSpc>
            </a:pPr>
            <a:r>
              <a:rPr lang="en-US" sz="14597" b="1">
                <a:solidFill>
                  <a:srgbClr val="000000"/>
                </a:solidFill>
                <a:latin typeface="DM Sans Bold"/>
                <a:ea typeface="DM Sans Bold"/>
                <a:cs typeface="DM Sans Bold"/>
                <a:sym typeface="DM Sans Bold"/>
              </a:rPr>
              <a:t>Thank You Very Much!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TextBox 3"/>
          <p:cNvSpPr txBox="1"/>
          <p:nvPr/>
        </p:nvSpPr>
        <p:spPr>
          <a:xfrm>
            <a:off x="1504950" y="1461474"/>
            <a:ext cx="9677185"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INTRODUCTION</a:t>
            </a:r>
          </a:p>
        </p:txBody>
      </p:sp>
      <p:sp>
        <p:nvSpPr>
          <p:cNvPr id="4" name="TextBox 4"/>
          <p:cNvSpPr txBox="1"/>
          <p:nvPr/>
        </p:nvSpPr>
        <p:spPr>
          <a:xfrm>
            <a:off x="1504950" y="2924487"/>
            <a:ext cx="9489984" cy="5990954"/>
          </a:xfrm>
          <a:prstGeom prst="rect">
            <a:avLst/>
          </a:prstGeom>
        </p:spPr>
        <p:txBody>
          <a:bodyPr lIns="0" tIns="0" rIns="0" bIns="0" rtlCol="0" anchor="t">
            <a:spAutoFit/>
          </a:bodyPr>
          <a:lstStyle/>
          <a:p>
            <a:pPr marL="0" lvl="0" indent="0" algn="l">
              <a:lnSpc>
                <a:spcPts val="4725"/>
              </a:lnSpc>
              <a:spcBef>
                <a:spcPct val="0"/>
              </a:spcBef>
            </a:pPr>
            <a:r>
              <a:rPr lang="en-US" sz="3500" spc="210">
                <a:solidFill>
                  <a:srgbClr val="000000"/>
                </a:solidFill>
                <a:latin typeface="DM Sans"/>
                <a:ea typeface="DM Sans"/>
                <a:cs typeface="DM Sans"/>
                <a:sym typeface="DM Sans"/>
              </a:rPr>
              <a:t>Visually impaired individuals often face significant challenges in managing everyday financial tasks, such as handling invoices and monitoring expenses. These tasks, which are straightforward for most people, become complex and cumbersome without visual assistance, leading to a dependence on others and potential risks of errors or fraud.</a:t>
            </a:r>
          </a:p>
        </p:txBody>
      </p:sp>
      <p:sp>
        <p:nvSpPr>
          <p:cNvPr id="5" name="Freeform 5"/>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7" name="Freeform 7"/>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8" name="Freeform 8"/>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9" name="Freeform 9"/>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10" name="Freeform 10"/>
          <p:cNvSpPr/>
          <p:nvPr/>
        </p:nvSpPr>
        <p:spPr>
          <a:xfrm>
            <a:off x="11494692" y="2981637"/>
            <a:ext cx="5764608" cy="4540144"/>
          </a:xfrm>
          <a:custGeom>
            <a:avLst/>
            <a:gdLst/>
            <a:ahLst/>
            <a:cxnLst/>
            <a:rect l="l" t="t" r="r" b="b"/>
            <a:pathLst>
              <a:path w="5764608" h="4540144">
                <a:moveTo>
                  <a:pt x="0" y="0"/>
                </a:moveTo>
                <a:lnTo>
                  <a:pt x="5764608" y="0"/>
                </a:lnTo>
                <a:lnTo>
                  <a:pt x="5764608" y="4540144"/>
                </a:lnTo>
                <a:lnTo>
                  <a:pt x="0" y="4540144"/>
                </a:lnTo>
                <a:lnTo>
                  <a:pt x="0" y="0"/>
                </a:lnTo>
                <a:close/>
              </a:path>
            </a:pathLst>
          </a:custGeom>
          <a:blipFill>
            <a:blip r:embed="rId13"/>
            <a:stretch>
              <a:fillRect t="-2771" b="-2771"/>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TextBox 3"/>
          <p:cNvSpPr txBox="1"/>
          <p:nvPr/>
        </p:nvSpPr>
        <p:spPr>
          <a:xfrm>
            <a:off x="1504950" y="2666072"/>
            <a:ext cx="11737413" cy="7005985"/>
          </a:xfrm>
          <a:prstGeom prst="rect">
            <a:avLst/>
          </a:prstGeom>
        </p:spPr>
        <p:txBody>
          <a:bodyPr lIns="0" tIns="0" rIns="0" bIns="0" rtlCol="0" anchor="t">
            <a:spAutoFit/>
          </a:bodyPr>
          <a:lstStyle/>
          <a:p>
            <a:pPr marL="0" lvl="0" indent="0" algn="l">
              <a:lnSpc>
                <a:spcPts val="5139"/>
              </a:lnSpc>
              <a:spcBef>
                <a:spcPct val="0"/>
              </a:spcBef>
            </a:pPr>
            <a:r>
              <a:rPr lang="en-US" sz="3807" spc="228">
                <a:solidFill>
                  <a:srgbClr val="000000"/>
                </a:solidFill>
                <a:latin typeface="DM Sans"/>
                <a:ea typeface="DM Sans"/>
                <a:cs typeface="DM Sans"/>
                <a:sym typeface="DM Sans"/>
              </a:rPr>
              <a:t>Our project aims to bridge this gap by creating an AI-powered solution that empowers visually impaired individuals to independently manage their invoices and finances. By leveraging advanced machine learning, image recognition, and voice assistance technologies, we provide users with a seamless and accessible way to capture invoices, verify their details, calculate totals, and compare them with available funds—all through simple voice commands.</a:t>
            </a:r>
          </a:p>
        </p:txBody>
      </p:sp>
      <p:sp>
        <p:nvSpPr>
          <p:cNvPr id="4" name="Freeform 4"/>
          <p:cNvSpPr/>
          <p:nvPr/>
        </p:nvSpPr>
        <p:spPr>
          <a:xfrm>
            <a:off x="13242363" y="2723222"/>
            <a:ext cx="4603220" cy="4477678"/>
          </a:xfrm>
          <a:custGeom>
            <a:avLst/>
            <a:gdLst/>
            <a:ahLst/>
            <a:cxnLst/>
            <a:rect l="l" t="t" r="r" b="b"/>
            <a:pathLst>
              <a:path w="4603220" h="4477678">
                <a:moveTo>
                  <a:pt x="0" y="0"/>
                </a:moveTo>
                <a:lnTo>
                  <a:pt x="4603220" y="0"/>
                </a:lnTo>
                <a:lnTo>
                  <a:pt x="4603220" y="4477678"/>
                </a:lnTo>
                <a:lnTo>
                  <a:pt x="0" y="44776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504950" y="773193"/>
            <a:ext cx="8751165"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OBJECTIVE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grpSp>
        <p:nvGrpSpPr>
          <p:cNvPr id="3" name="Group 3"/>
          <p:cNvGrpSpPr/>
          <p:nvPr/>
        </p:nvGrpSpPr>
        <p:grpSpPr>
          <a:xfrm>
            <a:off x="1076145" y="1547255"/>
            <a:ext cx="7561364" cy="3793042"/>
            <a:chOff x="0" y="0"/>
            <a:chExt cx="2795894" cy="1402517"/>
          </a:xfrm>
        </p:grpSpPr>
        <p:sp>
          <p:nvSpPr>
            <p:cNvPr id="4" name="Freeform 4"/>
            <p:cNvSpPr/>
            <p:nvPr/>
          </p:nvSpPr>
          <p:spPr>
            <a:xfrm>
              <a:off x="0" y="0"/>
              <a:ext cx="2795894" cy="1402517"/>
            </a:xfrm>
            <a:custGeom>
              <a:avLst/>
              <a:gdLst/>
              <a:ahLst/>
              <a:cxnLst/>
              <a:rect l="l" t="t" r="r" b="b"/>
              <a:pathLst>
                <a:path w="2795894" h="1402517">
                  <a:moveTo>
                    <a:pt x="15358" y="0"/>
                  </a:moveTo>
                  <a:lnTo>
                    <a:pt x="2780536" y="0"/>
                  </a:lnTo>
                  <a:cubicBezTo>
                    <a:pt x="2784609" y="0"/>
                    <a:pt x="2788515" y="1618"/>
                    <a:pt x="2791396" y="4498"/>
                  </a:cubicBezTo>
                  <a:cubicBezTo>
                    <a:pt x="2794276" y="7379"/>
                    <a:pt x="2795894" y="11285"/>
                    <a:pt x="2795894" y="15358"/>
                  </a:cubicBezTo>
                  <a:lnTo>
                    <a:pt x="2795894" y="1387159"/>
                  </a:lnTo>
                  <a:cubicBezTo>
                    <a:pt x="2795894" y="1391232"/>
                    <a:pt x="2794276" y="1395139"/>
                    <a:pt x="2791396" y="1398019"/>
                  </a:cubicBezTo>
                  <a:cubicBezTo>
                    <a:pt x="2788515" y="1400899"/>
                    <a:pt x="2784609" y="1402517"/>
                    <a:pt x="2780536" y="1402517"/>
                  </a:cubicBezTo>
                  <a:lnTo>
                    <a:pt x="15358" y="1402517"/>
                  </a:lnTo>
                  <a:cubicBezTo>
                    <a:pt x="11285" y="1402517"/>
                    <a:pt x="7379" y="1400899"/>
                    <a:pt x="4498" y="1398019"/>
                  </a:cubicBezTo>
                  <a:cubicBezTo>
                    <a:pt x="1618" y="1395139"/>
                    <a:pt x="0" y="1391232"/>
                    <a:pt x="0" y="1387159"/>
                  </a:cubicBezTo>
                  <a:lnTo>
                    <a:pt x="0" y="15358"/>
                  </a:lnTo>
                  <a:cubicBezTo>
                    <a:pt x="0" y="11285"/>
                    <a:pt x="1618" y="7379"/>
                    <a:pt x="4498" y="4498"/>
                  </a:cubicBezTo>
                  <a:cubicBezTo>
                    <a:pt x="7379" y="1618"/>
                    <a:pt x="11285" y="0"/>
                    <a:pt x="15358" y="0"/>
                  </a:cubicBezTo>
                  <a:close/>
                </a:path>
              </a:pathLst>
            </a:custGeom>
            <a:solidFill>
              <a:srgbClr val="8AB7E2"/>
            </a:solidFill>
            <a:ln w="9525" cap="sq">
              <a:solidFill>
                <a:srgbClr val="000000"/>
              </a:solidFill>
              <a:prstDash val="solid"/>
              <a:miter/>
            </a:ln>
          </p:spPr>
          <p:txBody>
            <a:bodyPr/>
            <a:lstStyle/>
            <a:p>
              <a:endParaRPr lang="en-US"/>
            </a:p>
          </p:txBody>
        </p:sp>
        <p:sp>
          <p:nvSpPr>
            <p:cNvPr id="5" name="TextBox 5"/>
            <p:cNvSpPr txBox="1"/>
            <p:nvPr/>
          </p:nvSpPr>
          <p:spPr>
            <a:xfrm>
              <a:off x="0" y="-38100"/>
              <a:ext cx="2795894" cy="144061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076145" y="5647278"/>
            <a:ext cx="7561364" cy="3709605"/>
            <a:chOff x="0" y="0"/>
            <a:chExt cx="2102603" cy="1031537"/>
          </a:xfrm>
        </p:grpSpPr>
        <p:sp>
          <p:nvSpPr>
            <p:cNvPr id="7" name="Freeform 7"/>
            <p:cNvSpPr/>
            <p:nvPr/>
          </p:nvSpPr>
          <p:spPr>
            <a:xfrm>
              <a:off x="0" y="0"/>
              <a:ext cx="2102603" cy="1031537"/>
            </a:xfrm>
            <a:custGeom>
              <a:avLst/>
              <a:gdLst/>
              <a:ahLst/>
              <a:cxnLst/>
              <a:rect l="l" t="t" r="r" b="b"/>
              <a:pathLst>
                <a:path w="2102603" h="1031537">
                  <a:moveTo>
                    <a:pt x="15358" y="0"/>
                  </a:moveTo>
                  <a:lnTo>
                    <a:pt x="2087245" y="0"/>
                  </a:lnTo>
                  <a:cubicBezTo>
                    <a:pt x="2095727" y="0"/>
                    <a:pt x="2102603" y="6876"/>
                    <a:pt x="2102603" y="15358"/>
                  </a:cubicBezTo>
                  <a:lnTo>
                    <a:pt x="2102603" y="1016179"/>
                  </a:lnTo>
                  <a:cubicBezTo>
                    <a:pt x="2102603" y="1020252"/>
                    <a:pt x="2100985" y="1024158"/>
                    <a:pt x="2098105" y="1027039"/>
                  </a:cubicBezTo>
                  <a:cubicBezTo>
                    <a:pt x="2095225" y="1029919"/>
                    <a:pt x="2091318" y="1031537"/>
                    <a:pt x="2087245" y="1031537"/>
                  </a:cubicBezTo>
                  <a:lnTo>
                    <a:pt x="15358" y="1031537"/>
                  </a:lnTo>
                  <a:cubicBezTo>
                    <a:pt x="11285" y="1031537"/>
                    <a:pt x="7379" y="1029919"/>
                    <a:pt x="4498" y="1027039"/>
                  </a:cubicBezTo>
                  <a:cubicBezTo>
                    <a:pt x="1618" y="1024158"/>
                    <a:pt x="0" y="1020252"/>
                    <a:pt x="0" y="1016179"/>
                  </a:cubicBezTo>
                  <a:lnTo>
                    <a:pt x="0" y="15358"/>
                  </a:lnTo>
                  <a:cubicBezTo>
                    <a:pt x="0" y="11285"/>
                    <a:pt x="1618" y="7379"/>
                    <a:pt x="4498" y="4498"/>
                  </a:cubicBezTo>
                  <a:cubicBezTo>
                    <a:pt x="7379" y="1618"/>
                    <a:pt x="11285" y="0"/>
                    <a:pt x="15358" y="0"/>
                  </a:cubicBezTo>
                  <a:close/>
                </a:path>
              </a:pathLst>
            </a:custGeom>
            <a:solidFill>
              <a:srgbClr val="8AB7E2"/>
            </a:solidFill>
            <a:ln w="9525" cap="sq">
              <a:solidFill>
                <a:srgbClr val="000000"/>
              </a:solidFill>
              <a:prstDash val="solid"/>
              <a:miter/>
            </a:ln>
          </p:spPr>
          <p:txBody>
            <a:bodyPr/>
            <a:lstStyle/>
            <a:p>
              <a:endParaRPr lang="en-US"/>
            </a:p>
          </p:txBody>
        </p:sp>
        <p:sp>
          <p:nvSpPr>
            <p:cNvPr id="8" name="TextBox 8"/>
            <p:cNvSpPr txBox="1"/>
            <p:nvPr/>
          </p:nvSpPr>
          <p:spPr>
            <a:xfrm>
              <a:off x="0" y="-38100"/>
              <a:ext cx="2102603" cy="106963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8842439" y="3216315"/>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8956597" y="7502080"/>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1486625" y="1835676"/>
            <a:ext cx="6512088" cy="2976916"/>
          </a:xfrm>
          <a:prstGeom prst="rect">
            <a:avLst/>
          </a:prstGeom>
        </p:spPr>
        <p:txBody>
          <a:bodyPr lIns="0" tIns="0" rIns="0" bIns="0" rtlCol="0" anchor="t">
            <a:spAutoFit/>
          </a:bodyPr>
          <a:lstStyle/>
          <a:p>
            <a:pPr marL="0" lvl="0" indent="0" algn="l">
              <a:lnSpc>
                <a:spcPts val="5967"/>
              </a:lnSpc>
            </a:pPr>
            <a:r>
              <a:rPr lang="en-US" sz="4004" b="1" dirty="0">
                <a:solidFill>
                  <a:srgbClr val="000000"/>
                </a:solidFill>
                <a:latin typeface="DM Sans Bold"/>
                <a:ea typeface="DM Sans Bold"/>
                <a:cs typeface="DM Sans Bold"/>
                <a:sym typeface="DM Sans Bold"/>
              </a:rPr>
              <a:t>Difficulty in determining the amount to be paid</a:t>
            </a:r>
            <a:r>
              <a:rPr lang="en-US" sz="4004" dirty="0">
                <a:solidFill>
                  <a:srgbClr val="000000"/>
                </a:solidFill>
                <a:latin typeface="DM Sans"/>
                <a:ea typeface="DM Sans"/>
                <a:cs typeface="DM Sans"/>
                <a:sym typeface="DM Sans"/>
              </a:rPr>
              <a:t> inability to identify categories of money </a:t>
            </a:r>
          </a:p>
        </p:txBody>
      </p:sp>
      <p:sp>
        <p:nvSpPr>
          <p:cNvPr id="12" name="TextBox 12"/>
          <p:cNvSpPr txBox="1"/>
          <p:nvPr/>
        </p:nvSpPr>
        <p:spPr>
          <a:xfrm>
            <a:off x="1347474" y="5818560"/>
            <a:ext cx="7290036" cy="3262266"/>
          </a:xfrm>
          <a:prstGeom prst="rect">
            <a:avLst/>
          </a:prstGeom>
        </p:spPr>
        <p:txBody>
          <a:bodyPr lIns="0" tIns="0" rIns="0" bIns="0" rtlCol="0" anchor="t">
            <a:spAutoFit/>
          </a:bodyPr>
          <a:lstStyle/>
          <a:p>
            <a:pPr algn="l">
              <a:lnSpc>
                <a:spcPts val="5215"/>
              </a:lnSpc>
            </a:pPr>
            <a:r>
              <a:rPr lang="en-US" sz="3500" b="1">
                <a:solidFill>
                  <a:srgbClr val="000000"/>
                </a:solidFill>
                <a:latin typeface="DM Sans Bold"/>
                <a:ea typeface="DM Sans Bold"/>
                <a:cs typeface="DM Sans Bold"/>
                <a:sym typeface="DM Sans Bold"/>
              </a:rPr>
              <a:t>Inability to Read Bills</a:t>
            </a:r>
          </a:p>
          <a:p>
            <a:pPr marL="0" lvl="0" indent="0" algn="l">
              <a:lnSpc>
                <a:spcPts val="5215"/>
              </a:lnSpc>
            </a:pPr>
            <a:r>
              <a:rPr lang="en-US" sz="3500">
                <a:solidFill>
                  <a:srgbClr val="000000"/>
                </a:solidFill>
                <a:latin typeface="DM Sans"/>
                <a:ea typeface="DM Sans"/>
                <a:cs typeface="DM Sans"/>
                <a:sym typeface="DM Sans"/>
              </a:rPr>
              <a:t>Visually impaired individuals often face challenges in reading and understanding printed invoices or bills without assistance.</a:t>
            </a:r>
          </a:p>
        </p:txBody>
      </p:sp>
      <p:sp>
        <p:nvSpPr>
          <p:cNvPr id="13" name="TextBox 13"/>
          <p:cNvSpPr txBox="1"/>
          <p:nvPr/>
        </p:nvSpPr>
        <p:spPr>
          <a:xfrm>
            <a:off x="2171872" y="199163"/>
            <a:ext cx="5369911" cy="1043306"/>
          </a:xfrm>
          <a:prstGeom prst="rect">
            <a:avLst/>
          </a:prstGeom>
        </p:spPr>
        <p:txBody>
          <a:bodyPr lIns="0" tIns="0" rIns="0" bIns="0" rtlCol="0" anchor="t">
            <a:spAutoFit/>
          </a:bodyPr>
          <a:lstStyle/>
          <a:p>
            <a:pPr marL="0" lvl="1" indent="0" algn="ctr">
              <a:lnSpc>
                <a:spcPts val="7760"/>
              </a:lnSpc>
              <a:spcBef>
                <a:spcPct val="0"/>
              </a:spcBef>
            </a:pPr>
            <a:r>
              <a:rPr lang="en-US" sz="8000" b="1">
                <a:solidFill>
                  <a:srgbClr val="000000"/>
                </a:solidFill>
                <a:latin typeface="DM Sans Bold"/>
                <a:ea typeface="DM Sans Bold"/>
                <a:cs typeface="DM Sans Bold"/>
                <a:sym typeface="DM Sans Bold"/>
              </a:rPr>
              <a:t>Problems</a:t>
            </a:r>
          </a:p>
        </p:txBody>
      </p:sp>
      <p:grpSp>
        <p:nvGrpSpPr>
          <p:cNvPr id="14" name="Group 14"/>
          <p:cNvGrpSpPr/>
          <p:nvPr/>
        </p:nvGrpSpPr>
        <p:grpSpPr>
          <a:xfrm>
            <a:off x="10288666" y="1667543"/>
            <a:ext cx="7561364" cy="3793042"/>
            <a:chOff x="0" y="0"/>
            <a:chExt cx="2795894" cy="1402517"/>
          </a:xfrm>
        </p:grpSpPr>
        <p:sp>
          <p:nvSpPr>
            <p:cNvPr id="15" name="Freeform 15"/>
            <p:cNvSpPr/>
            <p:nvPr/>
          </p:nvSpPr>
          <p:spPr>
            <a:xfrm>
              <a:off x="0" y="0"/>
              <a:ext cx="2795894" cy="1402517"/>
            </a:xfrm>
            <a:custGeom>
              <a:avLst/>
              <a:gdLst/>
              <a:ahLst/>
              <a:cxnLst/>
              <a:rect l="l" t="t" r="r" b="b"/>
              <a:pathLst>
                <a:path w="2795894" h="1402517">
                  <a:moveTo>
                    <a:pt x="15358" y="0"/>
                  </a:moveTo>
                  <a:lnTo>
                    <a:pt x="2780536" y="0"/>
                  </a:lnTo>
                  <a:cubicBezTo>
                    <a:pt x="2784609" y="0"/>
                    <a:pt x="2788515" y="1618"/>
                    <a:pt x="2791396" y="4498"/>
                  </a:cubicBezTo>
                  <a:cubicBezTo>
                    <a:pt x="2794276" y="7379"/>
                    <a:pt x="2795894" y="11285"/>
                    <a:pt x="2795894" y="15358"/>
                  </a:cubicBezTo>
                  <a:lnTo>
                    <a:pt x="2795894" y="1387159"/>
                  </a:lnTo>
                  <a:cubicBezTo>
                    <a:pt x="2795894" y="1391232"/>
                    <a:pt x="2794276" y="1395139"/>
                    <a:pt x="2791396" y="1398019"/>
                  </a:cubicBezTo>
                  <a:cubicBezTo>
                    <a:pt x="2788515" y="1400899"/>
                    <a:pt x="2784609" y="1402517"/>
                    <a:pt x="2780536" y="1402517"/>
                  </a:cubicBezTo>
                  <a:lnTo>
                    <a:pt x="15358" y="1402517"/>
                  </a:lnTo>
                  <a:cubicBezTo>
                    <a:pt x="11285" y="1402517"/>
                    <a:pt x="7379" y="1400899"/>
                    <a:pt x="4498" y="1398019"/>
                  </a:cubicBezTo>
                  <a:cubicBezTo>
                    <a:pt x="1618" y="1395139"/>
                    <a:pt x="0" y="1391232"/>
                    <a:pt x="0" y="1387159"/>
                  </a:cubicBezTo>
                  <a:lnTo>
                    <a:pt x="0" y="15358"/>
                  </a:lnTo>
                  <a:cubicBezTo>
                    <a:pt x="0" y="11285"/>
                    <a:pt x="1618" y="7379"/>
                    <a:pt x="4498" y="4498"/>
                  </a:cubicBezTo>
                  <a:cubicBezTo>
                    <a:pt x="7379" y="1618"/>
                    <a:pt x="11285" y="0"/>
                    <a:pt x="15358" y="0"/>
                  </a:cubicBezTo>
                  <a:close/>
                </a:path>
              </a:pathLst>
            </a:custGeom>
            <a:solidFill>
              <a:srgbClr val="8AB7E2"/>
            </a:solidFill>
            <a:ln w="9525" cap="sq">
              <a:solidFill>
                <a:srgbClr val="000000"/>
              </a:solidFill>
              <a:prstDash val="solid"/>
              <a:miter/>
            </a:ln>
          </p:spPr>
          <p:txBody>
            <a:bodyPr/>
            <a:lstStyle/>
            <a:p>
              <a:endParaRPr lang="en-US"/>
            </a:p>
          </p:txBody>
        </p:sp>
        <p:sp>
          <p:nvSpPr>
            <p:cNvPr id="16" name="TextBox 16"/>
            <p:cNvSpPr txBox="1"/>
            <p:nvPr/>
          </p:nvSpPr>
          <p:spPr>
            <a:xfrm>
              <a:off x="0" y="-38100"/>
              <a:ext cx="2795894" cy="144061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10288666" y="5767566"/>
            <a:ext cx="7561364" cy="3709605"/>
            <a:chOff x="0" y="0"/>
            <a:chExt cx="2102603" cy="1031537"/>
          </a:xfrm>
        </p:grpSpPr>
        <p:sp>
          <p:nvSpPr>
            <p:cNvPr id="18" name="Freeform 18"/>
            <p:cNvSpPr/>
            <p:nvPr/>
          </p:nvSpPr>
          <p:spPr>
            <a:xfrm>
              <a:off x="0" y="0"/>
              <a:ext cx="2102603" cy="1031537"/>
            </a:xfrm>
            <a:custGeom>
              <a:avLst/>
              <a:gdLst/>
              <a:ahLst/>
              <a:cxnLst/>
              <a:rect l="l" t="t" r="r" b="b"/>
              <a:pathLst>
                <a:path w="2102603" h="1031537">
                  <a:moveTo>
                    <a:pt x="15358" y="0"/>
                  </a:moveTo>
                  <a:lnTo>
                    <a:pt x="2087245" y="0"/>
                  </a:lnTo>
                  <a:cubicBezTo>
                    <a:pt x="2095727" y="0"/>
                    <a:pt x="2102603" y="6876"/>
                    <a:pt x="2102603" y="15358"/>
                  </a:cubicBezTo>
                  <a:lnTo>
                    <a:pt x="2102603" y="1016179"/>
                  </a:lnTo>
                  <a:cubicBezTo>
                    <a:pt x="2102603" y="1020252"/>
                    <a:pt x="2100985" y="1024158"/>
                    <a:pt x="2098105" y="1027039"/>
                  </a:cubicBezTo>
                  <a:cubicBezTo>
                    <a:pt x="2095225" y="1029919"/>
                    <a:pt x="2091318" y="1031537"/>
                    <a:pt x="2087245" y="1031537"/>
                  </a:cubicBezTo>
                  <a:lnTo>
                    <a:pt x="15358" y="1031537"/>
                  </a:lnTo>
                  <a:cubicBezTo>
                    <a:pt x="11285" y="1031537"/>
                    <a:pt x="7379" y="1029919"/>
                    <a:pt x="4498" y="1027039"/>
                  </a:cubicBezTo>
                  <a:cubicBezTo>
                    <a:pt x="1618" y="1024158"/>
                    <a:pt x="0" y="1020252"/>
                    <a:pt x="0" y="1016179"/>
                  </a:cubicBezTo>
                  <a:lnTo>
                    <a:pt x="0" y="15358"/>
                  </a:lnTo>
                  <a:cubicBezTo>
                    <a:pt x="0" y="11285"/>
                    <a:pt x="1618" y="7379"/>
                    <a:pt x="4498" y="4498"/>
                  </a:cubicBezTo>
                  <a:cubicBezTo>
                    <a:pt x="7379" y="1618"/>
                    <a:pt x="11285" y="0"/>
                    <a:pt x="15358" y="0"/>
                  </a:cubicBezTo>
                  <a:close/>
                </a:path>
              </a:pathLst>
            </a:custGeom>
            <a:solidFill>
              <a:srgbClr val="8AB7E2"/>
            </a:solidFill>
            <a:ln w="9525" cap="sq">
              <a:solidFill>
                <a:srgbClr val="000000"/>
              </a:solidFill>
              <a:prstDash val="solid"/>
              <a:miter/>
            </a:ln>
          </p:spPr>
          <p:txBody>
            <a:bodyPr/>
            <a:lstStyle/>
            <a:p>
              <a:endParaRPr lang="en-US"/>
            </a:p>
          </p:txBody>
        </p:sp>
        <p:sp>
          <p:nvSpPr>
            <p:cNvPr id="19" name="TextBox 19"/>
            <p:cNvSpPr txBox="1"/>
            <p:nvPr/>
          </p:nvSpPr>
          <p:spPr>
            <a:xfrm>
              <a:off x="0" y="-38100"/>
              <a:ext cx="2102603" cy="106963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0" name="TextBox 20"/>
          <p:cNvSpPr txBox="1"/>
          <p:nvPr/>
        </p:nvSpPr>
        <p:spPr>
          <a:xfrm>
            <a:off x="10699146" y="1955964"/>
            <a:ext cx="6512088" cy="2976916"/>
          </a:xfrm>
          <a:prstGeom prst="rect">
            <a:avLst/>
          </a:prstGeom>
        </p:spPr>
        <p:txBody>
          <a:bodyPr lIns="0" tIns="0" rIns="0" bIns="0" rtlCol="0" anchor="t">
            <a:spAutoFit/>
          </a:bodyPr>
          <a:lstStyle/>
          <a:p>
            <a:pPr marL="0" lvl="0" indent="0" algn="l">
              <a:lnSpc>
                <a:spcPts val="5967"/>
              </a:lnSpc>
            </a:pPr>
            <a:r>
              <a:rPr lang="en-US" sz="4004" b="1" dirty="0">
                <a:solidFill>
                  <a:srgbClr val="000000"/>
                </a:solidFill>
                <a:latin typeface="DM Sans Bold"/>
                <a:ea typeface="DM Sans Bold"/>
                <a:cs typeface="DM Sans Bold"/>
                <a:sym typeface="DM Sans Bold"/>
              </a:rPr>
              <a:t>Difficulty in determining the amount to be paid</a:t>
            </a:r>
            <a:r>
              <a:rPr lang="en-US" sz="4004" dirty="0">
                <a:solidFill>
                  <a:srgbClr val="000000"/>
                </a:solidFill>
                <a:latin typeface="DM Sans"/>
                <a:ea typeface="DM Sans"/>
                <a:cs typeface="DM Sans"/>
                <a:sym typeface="DM Sans"/>
              </a:rPr>
              <a:t> inability to identify categories of money </a:t>
            </a:r>
          </a:p>
        </p:txBody>
      </p:sp>
      <p:sp>
        <p:nvSpPr>
          <p:cNvPr id="21" name="TextBox 21"/>
          <p:cNvSpPr txBox="1"/>
          <p:nvPr/>
        </p:nvSpPr>
        <p:spPr>
          <a:xfrm>
            <a:off x="10559994" y="5938848"/>
            <a:ext cx="7290036" cy="3262266"/>
          </a:xfrm>
          <a:prstGeom prst="rect">
            <a:avLst/>
          </a:prstGeom>
        </p:spPr>
        <p:txBody>
          <a:bodyPr lIns="0" tIns="0" rIns="0" bIns="0" rtlCol="0" anchor="t">
            <a:spAutoFit/>
          </a:bodyPr>
          <a:lstStyle/>
          <a:p>
            <a:pPr algn="l">
              <a:lnSpc>
                <a:spcPts val="5215"/>
              </a:lnSpc>
            </a:pPr>
            <a:r>
              <a:rPr lang="en-US" sz="3500" b="1" dirty="0">
                <a:solidFill>
                  <a:srgbClr val="000000"/>
                </a:solidFill>
                <a:latin typeface="DM Sans Bold"/>
                <a:ea typeface="DM Sans Bold"/>
                <a:cs typeface="DM Sans Bold"/>
                <a:sym typeface="DM Sans Bold"/>
              </a:rPr>
              <a:t>Inability to Read Bills</a:t>
            </a:r>
          </a:p>
          <a:p>
            <a:pPr marL="0" lvl="0" indent="0" algn="l">
              <a:lnSpc>
                <a:spcPts val="5215"/>
              </a:lnSpc>
            </a:pPr>
            <a:r>
              <a:rPr lang="en-US" sz="3500" dirty="0">
                <a:solidFill>
                  <a:srgbClr val="000000"/>
                </a:solidFill>
                <a:latin typeface="DM Sans"/>
                <a:ea typeface="DM Sans"/>
                <a:cs typeface="DM Sans"/>
                <a:sym typeface="DM Sans"/>
              </a:rPr>
              <a:t>Visually impaired individuals often face challenges in reading and understanding printed invoices or bills without assistance.</a:t>
            </a:r>
          </a:p>
        </p:txBody>
      </p:sp>
      <p:sp>
        <p:nvSpPr>
          <p:cNvPr id="22" name="TextBox 22"/>
          <p:cNvSpPr txBox="1"/>
          <p:nvPr/>
        </p:nvSpPr>
        <p:spPr>
          <a:xfrm>
            <a:off x="11384392" y="319451"/>
            <a:ext cx="5369911" cy="1043306"/>
          </a:xfrm>
          <a:prstGeom prst="rect">
            <a:avLst/>
          </a:prstGeom>
        </p:spPr>
        <p:txBody>
          <a:bodyPr lIns="0" tIns="0" rIns="0" bIns="0" rtlCol="0" anchor="t">
            <a:spAutoFit/>
          </a:bodyPr>
          <a:lstStyle/>
          <a:p>
            <a:pPr marL="0" lvl="1" indent="0" algn="ctr">
              <a:lnSpc>
                <a:spcPts val="7760"/>
              </a:lnSpc>
              <a:spcBef>
                <a:spcPct val="0"/>
              </a:spcBef>
            </a:pPr>
            <a:r>
              <a:rPr lang="en-US" sz="8000" b="1">
                <a:solidFill>
                  <a:srgbClr val="000000"/>
                </a:solidFill>
                <a:latin typeface="DM Sans Bold"/>
                <a:ea typeface="DM Sans Bold"/>
                <a:cs typeface="DM Sans Bold"/>
                <a:sym typeface="DM Sans Bold"/>
              </a:rPr>
              <a:t>Solutions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heel(1)">
                                      <p:cBhvr>
                                        <p:cTn id="19" dur="2000"/>
                                        <p:tgtEl>
                                          <p:spTgt spid="9"/>
                                        </p:tgtEl>
                                      </p:cBhvr>
                                    </p:animEffect>
                                  </p:childTnLst>
                                </p:cTn>
                              </p:par>
                              <p:par>
                                <p:cTn id="20" presetID="21" presetClass="entr" presetSubtype="1"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heel(1)">
                                      <p:cBhvr>
                                        <p:cTn id="22" dur="1000"/>
                                        <p:tgtEl>
                                          <p:spTgt spid="14"/>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heel(1)">
                                      <p:cBhvr>
                                        <p:cTn id="25" dur="10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heel(1)">
                                      <p:cBhvr>
                                        <p:cTn id="42" dur="1000"/>
                                        <p:tgtEl>
                                          <p:spTgt spid="10"/>
                                        </p:tgtEl>
                                      </p:cBhvr>
                                    </p:animEffect>
                                  </p:childTnLst>
                                </p:cTn>
                              </p:par>
                              <p:par>
                                <p:cTn id="43" presetID="21" presetClass="entr" presetSubtype="1"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heel(1)">
                                      <p:cBhvr>
                                        <p:cTn id="45" dur="1000"/>
                                        <p:tgtEl>
                                          <p:spTgt spid="17"/>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heel(1)">
                                      <p:cBhvr>
                                        <p:cTn id="48"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9F9FDF-D408-4BF8-2EDE-878BA4AB7AD1}"/>
              </a:ext>
            </a:extLst>
          </p:cNvPr>
          <p:cNvPicPr>
            <a:picLocks noChangeAspect="1"/>
          </p:cNvPicPr>
          <p:nvPr/>
        </p:nvPicPr>
        <p:blipFill>
          <a:blip r:embed="rId2"/>
          <a:stretch>
            <a:fillRect/>
          </a:stretch>
        </p:blipFill>
        <p:spPr>
          <a:xfrm>
            <a:off x="0" y="0"/>
            <a:ext cx="18288000" cy="10401299"/>
          </a:xfrm>
          <a:prstGeom prst="rect">
            <a:avLst/>
          </a:prstGeom>
        </p:spPr>
      </p:pic>
      <p:sp>
        <p:nvSpPr>
          <p:cNvPr id="4" name="Arrow: Right 3">
            <a:extLst>
              <a:ext uri="{FF2B5EF4-FFF2-40B4-BE49-F238E27FC236}">
                <a16:creationId xmlns:a16="http://schemas.microsoft.com/office/drawing/2014/main" id="{13D006A2-D52E-5637-E67D-7E6559E367F7}"/>
              </a:ext>
            </a:extLst>
          </p:cNvPr>
          <p:cNvSpPr/>
          <p:nvPr/>
        </p:nvSpPr>
        <p:spPr>
          <a:xfrm>
            <a:off x="7086600" y="7048500"/>
            <a:ext cx="3886200" cy="1524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2473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491754" y="9735354"/>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0301410" y="9784716"/>
            <a:ext cx="4076270" cy="2863579"/>
          </a:xfrm>
          <a:custGeom>
            <a:avLst/>
            <a:gdLst/>
            <a:ahLst/>
            <a:cxnLst/>
            <a:rect l="l" t="t" r="r" b="b"/>
            <a:pathLst>
              <a:path w="4076270" h="2863579">
                <a:moveTo>
                  <a:pt x="0" y="0"/>
                </a:moveTo>
                <a:lnTo>
                  <a:pt x="4076269" y="0"/>
                </a:lnTo>
                <a:lnTo>
                  <a:pt x="4076269" y="2863580"/>
                </a:lnTo>
                <a:lnTo>
                  <a:pt x="0" y="2863580"/>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8333842" y="-315919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1775818" y="9735354"/>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Freeform 16"/>
          <p:cNvSpPr/>
          <p:nvPr/>
        </p:nvSpPr>
        <p:spPr>
          <a:xfrm>
            <a:off x="935742" y="2351963"/>
            <a:ext cx="4221827" cy="3807320"/>
          </a:xfrm>
          <a:custGeom>
            <a:avLst/>
            <a:gdLst/>
            <a:ahLst/>
            <a:cxnLst/>
            <a:rect l="l" t="t" r="r" b="b"/>
            <a:pathLst>
              <a:path w="4221827" h="3807320">
                <a:moveTo>
                  <a:pt x="0" y="0"/>
                </a:moveTo>
                <a:lnTo>
                  <a:pt x="4221827" y="0"/>
                </a:lnTo>
                <a:lnTo>
                  <a:pt x="4221827" y="3807321"/>
                </a:lnTo>
                <a:lnTo>
                  <a:pt x="0" y="3807321"/>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17" name="TextBox 17"/>
          <p:cNvSpPr txBox="1"/>
          <p:nvPr/>
        </p:nvSpPr>
        <p:spPr>
          <a:xfrm>
            <a:off x="6491754" y="4137076"/>
            <a:ext cx="4584091" cy="2735026"/>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OCR (Optical Character Recognition)</a:t>
            </a:r>
          </a:p>
        </p:txBody>
      </p:sp>
      <p:sp>
        <p:nvSpPr>
          <p:cNvPr id="18" name="TextBox 18"/>
          <p:cNvSpPr txBox="1"/>
          <p:nvPr/>
        </p:nvSpPr>
        <p:spPr>
          <a:xfrm>
            <a:off x="1263635" y="3712481"/>
            <a:ext cx="3746104" cy="1029135"/>
          </a:xfrm>
          <a:prstGeom prst="rect">
            <a:avLst/>
          </a:prstGeom>
        </p:spPr>
        <p:txBody>
          <a:bodyPr lIns="0" tIns="0" rIns="0" bIns="0" rtlCol="0" anchor="t">
            <a:spAutoFit/>
          </a:bodyPr>
          <a:lstStyle/>
          <a:p>
            <a:pPr algn="ctr">
              <a:lnSpc>
                <a:spcPts val="4154"/>
              </a:lnSpc>
            </a:pPr>
            <a:r>
              <a:rPr lang="en-US" sz="2967">
                <a:solidFill>
                  <a:srgbClr val="000000"/>
                </a:solidFill>
                <a:latin typeface="Canva Sans"/>
                <a:ea typeface="Canva Sans"/>
                <a:cs typeface="Canva Sans"/>
                <a:sym typeface="Canva Sans"/>
              </a:rPr>
              <a:t>Invoice </a:t>
            </a:r>
          </a:p>
          <a:p>
            <a:pPr algn="ctr">
              <a:lnSpc>
                <a:spcPts val="4154"/>
              </a:lnSpc>
            </a:pPr>
            <a:r>
              <a:rPr lang="en-US" sz="2967">
                <a:solidFill>
                  <a:srgbClr val="000000"/>
                </a:solidFill>
                <a:latin typeface="Canva Sans"/>
                <a:ea typeface="Canva Sans"/>
                <a:cs typeface="Canva Sans"/>
                <a:sym typeface="Canva Sans"/>
              </a:rPr>
              <a:t>Detection</a:t>
            </a:r>
          </a:p>
        </p:txBody>
      </p:sp>
      <p:sp>
        <p:nvSpPr>
          <p:cNvPr id="19" name="Freeform 19"/>
          <p:cNvSpPr/>
          <p:nvPr/>
        </p:nvSpPr>
        <p:spPr>
          <a:xfrm>
            <a:off x="6854017" y="242792"/>
            <a:ext cx="4221827" cy="3807320"/>
          </a:xfrm>
          <a:custGeom>
            <a:avLst/>
            <a:gdLst/>
            <a:ahLst/>
            <a:cxnLst/>
            <a:rect l="l" t="t" r="r" b="b"/>
            <a:pathLst>
              <a:path w="4221827" h="3807320">
                <a:moveTo>
                  <a:pt x="0" y="0"/>
                </a:moveTo>
                <a:lnTo>
                  <a:pt x="4221827" y="0"/>
                </a:lnTo>
                <a:lnTo>
                  <a:pt x="4221827" y="3807321"/>
                </a:lnTo>
                <a:lnTo>
                  <a:pt x="0" y="3807321"/>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20" name="TextBox 20"/>
          <p:cNvSpPr txBox="1"/>
          <p:nvPr/>
        </p:nvSpPr>
        <p:spPr>
          <a:xfrm>
            <a:off x="7091879" y="1603310"/>
            <a:ext cx="3746104" cy="1029135"/>
          </a:xfrm>
          <a:prstGeom prst="rect">
            <a:avLst/>
          </a:prstGeom>
        </p:spPr>
        <p:txBody>
          <a:bodyPr lIns="0" tIns="0" rIns="0" bIns="0" rtlCol="0" anchor="t">
            <a:spAutoFit/>
          </a:bodyPr>
          <a:lstStyle/>
          <a:p>
            <a:pPr algn="ctr">
              <a:lnSpc>
                <a:spcPts val="4154"/>
              </a:lnSpc>
            </a:pPr>
            <a:r>
              <a:rPr lang="en-US" sz="2967">
                <a:solidFill>
                  <a:srgbClr val="000000"/>
                </a:solidFill>
                <a:latin typeface="Canva Sans"/>
                <a:ea typeface="Canva Sans"/>
                <a:cs typeface="Canva Sans"/>
                <a:sym typeface="Canva Sans"/>
              </a:rPr>
              <a:t>Text </a:t>
            </a:r>
          </a:p>
          <a:p>
            <a:pPr algn="ctr">
              <a:lnSpc>
                <a:spcPts val="4154"/>
              </a:lnSpc>
            </a:pPr>
            <a:r>
              <a:rPr lang="en-US" sz="2967">
                <a:solidFill>
                  <a:srgbClr val="000000"/>
                </a:solidFill>
                <a:latin typeface="Canva Sans"/>
                <a:ea typeface="Canva Sans"/>
                <a:cs typeface="Canva Sans"/>
                <a:sym typeface="Canva Sans"/>
              </a:rPr>
              <a:t>Extraction</a:t>
            </a:r>
          </a:p>
        </p:txBody>
      </p:sp>
      <p:sp>
        <p:nvSpPr>
          <p:cNvPr id="21" name="Freeform 21"/>
          <p:cNvSpPr/>
          <p:nvPr/>
        </p:nvSpPr>
        <p:spPr>
          <a:xfrm>
            <a:off x="12686214" y="2371030"/>
            <a:ext cx="4221827" cy="3807320"/>
          </a:xfrm>
          <a:custGeom>
            <a:avLst/>
            <a:gdLst/>
            <a:ahLst/>
            <a:cxnLst/>
            <a:rect l="l" t="t" r="r" b="b"/>
            <a:pathLst>
              <a:path w="4221827" h="3807320">
                <a:moveTo>
                  <a:pt x="0" y="0"/>
                </a:moveTo>
                <a:lnTo>
                  <a:pt x="4221827" y="0"/>
                </a:lnTo>
                <a:lnTo>
                  <a:pt x="4221827" y="3807320"/>
                </a:lnTo>
                <a:lnTo>
                  <a:pt x="0" y="380732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22" name="TextBox 22"/>
          <p:cNvSpPr txBox="1"/>
          <p:nvPr/>
        </p:nvSpPr>
        <p:spPr>
          <a:xfrm>
            <a:off x="13076911" y="3731547"/>
            <a:ext cx="3746104" cy="1029135"/>
          </a:xfrm>
          <a:prstGeom prst="rect">
            <a:avLst/>
          </a:prstGeom>
        </p:spPr>
        <p:txBody>
          <a:bodyPr lIns="0" tIns="0" rIns="0" bIns="0" rtlCol="0" anchor="t">
            <a:spAutoFit/>
          </a:bodyPr>
          <a:lstStyle/>
          <a:p>
            <a:pPr algn="ctr">
              <a:lnSpc>
                <a:spcPts val="4154"/>
              </a:lnSpc>
            </a:pPr>
            <a:r>
              <a:rPr lang="en-US" sz="2967">
                <a:solidFill>
                  <a:srgbClr val="000000"/>
                </a:solidFill>
                <a:latin typeface="Canva Sans"/>
                <a:ea typeface="Canva Sans"/>
                <a:cs typeface="Canva Sans"/>
                <a:sym typeface="Canva Sans"/>
              </a:rPr>
              <a:t>Image </a:t>
            </a:r>
          </a:p>
          <a:p>
            <a:pPr algn="ctr">
              <a:lnSpc>
                <a:spcPts val="4154"/>
              </a:lnSpc>
            </a:pPr>
            <a:r>
              <a:rPr lang="en-US" sz="2967">
                <a:solidFill>
                  <a:srgbClr val="000000"/>
                </a:solidFill>
                <a:latin typeface="Canva Sans"/>
                <a:ea typeface="Canva Sans"/>
                <a:cs typeface="Canva Sans"/>
                <a:sym typeface="Canva Sans"/>
              </a:rPr>
              <a:t>Processing</a:t>
            </a:r>
          </a:p>
        </p:txBody>
      </p:sp>
      <p:sp>
        <p:nvSpPr>
          <p:cNvPr id="23" name="Freeform 23"/>
          <p:cNvSpPr/>
          <p:nvPr/>
        </p:nvSpPr>
        <p:spPr>
          <a:xfrm>
            <a:off x="3426425" y="6463388"/>
            <a:ext cx="4221827" cy="3807320"/>
          </a:xfrm>
          <a:custGeom>
            <a:avLst/>
            <a:gdLst/>
            <a:ahLst/>
            <a:cxnLst/>
            <a:rect l="l" t="t" r="r" b="b"/>
            <a:pathLst>
              <a:path w="4221827" h="3807320">
                <a:moveTo>
                  <a:pt x="0" y="0"/>
                </a:moveTo>
                <a:lnTo>
                  <a:pt x="4221827" y="0"/>
                </a:lnTo>
                <a:lnTo>
                  <a:pt x="4221827" y="3807320"/>
                </a:lnTo>
                <a:lnTo>
                  <a:pt x="0" y="380732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24" name="TextBox 24"/>
          <p:cNvSpPr txBox="1"/>
          <p:nvPr/>
        </p:nvSpPr>
        <p:spPr>
          <a:xfrm>
            <a:off x="3789999" y="7823906"/>
            <a:ext cx="3746104" cy="1029135"/>
          </a:xfrm>
          <a:prstGeom prst="rect">
            <a:avLst/>
          </a:prstGeom>
        </p:spPr>
        <p:txBody>
          <a:bodyPr lIns="0" tIns="0" rIns="0" bIns="0" rtlCol="0" anchor="t">
            <a:spAutoFit/>
          </a:bodyPr>
          <a:lstStyle/>
          <a:p>
            <a:pPr algn="ctr">
              <a:lnSpc>
                <a:spcPts val="4154"/>
              </a:lnSpc>
            </a:pPr>
            <a:r>
              <a:rPr lang="en-US" sz="2967">
                <a:solidFill>
                  <a:srgbClr val="000000"/>
                </a:solidFill>
                <a:latin typeface="Canva Sans"/>
                <a:ea typeface="Canva Sans"/>
                <a:cs typeface="Canva Sans"/>
                <a:sym typeface="Canva Sans"/>
              </a:rPr>
              <a:t>Structured Data Extraction</a:t>
            </a:r>
          </a:p>
        </p:txBody>
      </p:sp>
      <p:sp>
        <p:nvSpPr>
          <p:cNvPr id="25" name="Freeform 25"/>
          <p:cNvSpPr/>
          <p:nvPr/>
        </p:nvSpPr>
        <p:spPr>
          <a:xfrm>
            <a:off x="10610599" y="6159284"/>
            <a:ext cx="4221827" cy="3807320"/>
          </a:xfrm>
          <a:custGeom>
            <a:avLst/>
            <a:gdLst/>
            <a:ahLst/>
            <a:cxnLst/>
            <a:rect l="l" t="t" r="r" b="b"/>
            <a:pathLst>
              <a:path w="4221827" h="3807320">
                <a:moveTo>
                  <a:pt x="0" y="0"/>
                </a:moveTo>
                <a:lnTo>
                  <a:pt x="4221827" y="0"/>
                </a:lnTo>
                <a:lnTo>
                  <a:pt x="4221827" y="3807320"/>
                </a:lnTo>
                <a:lnTo>
                  <a:pt x="0" y="380732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26" name="TextBox 26"/>
          <p:cNvSpPr txBox="1"/>
          <p:nvPr/>
        </p:nvSpPr>
        <p:spPr>
          <a:xfrm>
            <a:off x="10921239" y="7519802"/>
            <a:ext cx="3746104" cy="1029135"/>
          </a:xfrm>
          <a:prstGeom prst="rect">
            <a:avLst/>
          </a:prstGeom>
        </p:spPr>
        <p:txBody>
          <a:bodyPr lIns="0" tIns="0" rIns="0" bIns="0" rtlCol="0" anchor="t">
            <a:spAutoFit/>
          </a:bodyPr>
          <a:lstStyle/>
          <a:p>
            <a:pPr algn="ctr">
              <a:lnSpc>
                <a:spcPts val="4154"/>
              </a:lnSpc>
            </a:pPr>
            <a:r>
              <a:rPr lang="en-US" sz="2967">
                <a:solidFill>
                  <a:srgbClr val="000000"/>
                </a:solidFill>
                <a:latin typeface="Canva Sans"/>
                <a:ea typeface="Canva Sans"/>
                <a:cs typeface="Canva Sans"/>
                <a:sym typeface="Canva Sans"/>
              </a:rPr>
              <a:t>Real-Time</a:t>
            </a:r>
          </a:p>
          <a:p>
            <a:pPr algn="ctr">
              <a:lnSpc>
                <a:spcPts val="4154"/>
              </a:lnSpc>
            </a:pPr>
            <a:r>
              <a:rPr lang="en-US" sz="2967">
                <a:solidFill>
                  <a:srgbClr val="000000"/>
                </a:solidFill>
                <a:latin typeface="Canva Sans"/>
                <a:ea typeface="Canva Sans"/>
                <a:cs typeface="Canva Sans"/>
                <a:sym typeface="Canva Sans"/>
              </a:rPr>
              <a:t> Feedback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118338" y="9535951"/>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TextBox 16"/>
          <p:cNvSpPr txBox="1"/>
          <p:nvPr/>
        </p:nvSpPr>
        <p:spPr>
          <a:xfrm>
            <a:off x="1676400" y="923514"/>
            <a:ext cx="13370394" cy="887122"/>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OCR (Optical Character Recognition)</a:t>
            </a:r>
          </a:p>
        </p:txBody>
      </p:sp>
      <p:sp>
        <p:nvSpPr>
          <p:cNvPr id="17" name="TextBox 17"/>
          <p:cNvSpPr txBox="1"/>
          <p:nvPr/>
        </p:nvSpPr>
        <p:spPr>
          <a:xfrm>
            <a:off x="1503735" y="2195667"/>
            <a:ext cx="15012627" cy="6580842"/>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00000"/>
                </a:solidFill>
                <a:latin typeface="Canva Sans"/>
                <a:ea typeface="Canva Sans"/>
                <a:cs typeface="Canva Sans"/>
                <a:sym typeface="Canva Sans"/>
              </a:rPr>
              <a:t>Invoice Detection: Automatically identifies whether an image contains an invoice.</a:t>
            </a:r>
          </a:p>
          <a:p>
            <a:pPr marL="734059" lvl="1" indent="-367030" algn="ctr">
              <a:lnSpc>
                <a:spcPts val="4759"/>
              </a:lnSpc>
              <a:buFont typeface="Arial"/>
              <a:buChar char="•"/>
            </a:pPr>
            <a:r>
              <a:rPr lang="en-US" sz="3399">
                <a:solidFill>
                  <a:srgbClr val="000000"/>
                </a:solidFill>
                <a:latin typeface="Canva Sans"/>
                <a:ea typeface="Canva Sans"/>
                <a:cs typeface="Canva Sans"/>
                <a:sym typeface="Canva Sans"/>
              </a:rPr>
              <a:t>Text Extraction: Extracts relevant financial information such as total amount, item descriptions, quantities, and unit prices from the invoice.</a:t>
            </a:r>
          </a:p>
          <a:p>
            <a:pPr marL="734059" lvl="1" indent="-367030" algn="ctr">
              <a:lnSpc>
                <a:spcPts val="4759"/>
              </a:lnSpc>
              <a:buFont typeface="Arial"/>
              <a:buChar char="•"/>
            </a:pPr>
            <a:r>
              <a:rPr lang="en-US" sz="3399">
                <a:solidFill>
                  <a:srgbClr val="000000"/>
                </a:solidFill>
                <a:latin typeface="Canva Sans"/>
                <a:ea typeface="Canva Sans"/>
                <a:cs typeface="Canva Sans"/>
                <a:sym typeface="Canva Sans"/>
              </a:rPr>
              <a:t>Image Processing: The captured image is processed by the OCR engine.</a:t>
            </a:r>
          </a:p>
          <a:p>
            <a:pPr marL="734059" lvl="1" indent="-367030" algn="ctr">
              <a:lnSpc>
                <a:spcPts val="4759"/>
              </a:lnSpc>
              <a:buFont typeface="Arial"/>
              <a:buChar char="•"/>
            </a:pPr>
            <a:r>
              <a:rPr lang="en-US" sz="3399">
                <a:solidFill>
                  <a:srgbClr val="000000"/>
                </a:solidFill>
                <a:latin typeface="Canva Sans"/>
                <a:ea typeface="Canva Sans"/>
                <a:cs typeface="Canva Sans"/>
                <a:sym typeface="Canva Sans"/>
              </a:rPr>
              <a:t>Structured Data Extraction: Data is extracted in a structured format like JSON (e.g., items ordered, their quantities, and total).</a:t>
            </a:r>
          </a:p>
          <a:p>
            <a:pPr marL="734059" lvl="1" indent="-367030" algn="ctr">
              <a:lnSpc>
                <a:spcPts val="4759"/>
              </a:lnSpc>
              <a:buFont typeface="Arial"/>
              <a:buChar char="•"/>
            </a:pPr>
            <a:r>
              <a:rPr lang="en-US" sz="3399">
                <a:solidFill>
                  <a:srgbClr val="000000"/>
                </a:solidFill>
                <a:latin typeface="Canva Sans"/>
                <a:ea typeface="Canva Sans"/>
                <a:cs typeface="Canva Sans"/>
                <a:sym typeface="Canva Sans"/>
              </a:rPr>
              <a:t>Real-Time Feedback: Provides immediate voice feedback to ensure accessibility for visually impaired users.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865</Words>
  <Application>Microsoft Office PowerPoint</Application>
  <PresentationFormat>Custom</PresentationFormat>
  <Paragraphs>145</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Canva Sans</vt:lpstr>
      <vt:lpstr>DM Sans</vt:lpstr>
      <vt:lpstr>Canva Sans Bold</vt:lpstr>
      <vt:lpstr>Calibri</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cp:lastModifiedBy>Youssef Abdelmajeed</cp:lastModifiedBy>
  <cp:revision>4</cp:revision>
  <dcterms:created xsi:type="dcterms:W3CDTF">2006-08-16T00:00:00Z</dcterms:created>
  <dcterms:modified xsi:type="dcterms:W3CDTF">2024-10-20T21:50:12Z</dcterms:modified>
  <dc:identifier>DAGRzcuyd-s</dc:identifier>
</cp:coreProperties>
</file>